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4" r:id="rId2"/>
    <p:sldId id="279" r:id="rId3"/>
    <p:sldId id="310" r:id="rId4"/>
    <p:sldId id="304" r:id="rId5"/>
    <p:sldId id="270" r:id="rId6"/>
    <p:sldId id="289" r:id="rId7"/>
    <p:sldId id="288" r:id="rId8"/>
    <p:sldId id="271" r:id="rId9"/>
    <p:sldId id="316" r:id="rId10"/>
    <p:sldId id="281" r:id="rId11"/>
    <p:sldId id="272" r:id="rId12"/>
    <p:sldId id="311" r:id="rId13"/>
    <p:sldId id="299" r:id="rId14"/>
    <p:sldId id="268" r:id="rId15"/>
    <p:sldId id="269" r:id="rId16"/>
    <p:sldId id="312" r:id="rId17"/>
    <p:sldId id="314" r:id="rId18"/>
    <p:sldId id="263" r:id="rId19"/>
    <p:sldId id="292" r:id="rId20"/>
    <p:sldId id="291" r:id="rId21"/>
    <p:sldId id="296" r:id="rId22"/>
    <p:sldId id="284" r:id="rId23"/>
    <p:sldId id="276"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2"/>
    <p:restoredTop sz="94647"/>
  </p:normalViewPr>
  <p:slideViewPr>
    <p:cSldViewPr snapToGrid="0" snapToObjects="1">
      <p:cViewPr varScale="1">
        <p:scale>
          <a:sx n="143" d="100"/>
          <a:sy n="143" d="100"/>
        </p:scale>
        <p:origin x="20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041F6-EE64-464C-952D-C9EB5D815D22}" type="datetimeFigureOut">
              <a:rPr lang="en-US" smtClean="0"/>
              <a:t>7/1/22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CDFAA-1F3A-8F43-9DC4-45C7CC791E1F}" type="slidenum">
              <a:rPr lang="en-US" smtClean="0"/>
              <a:t>‹#›</a:t>
            </a:fld>
            <a:endParaRPr lang="en-US"/>
          </a:p>
        </p:txBody>
      </p:sp>
    </p:spTree>
    <p:extLst>
      <p:ext uri="{BB962C8B-B14F-4D97-AF65-F5344CB8AC3E}">
        <p14:creationId xmlns:p14="http://schemas.microsoft.com/office/powerpoint/2010/main" val="248178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ciencedirect.com/topics/medicine-and-dentistry/mediastinal-tumor"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pii/S1556086415333323?via%3Dihub#bib1" TargetMode="External"/><Relationship Id="rId5" Type="http://schemas.openxmlformats.org/officeDocument/2006/relationships/hyperlink" Target="https://www.sciencedirect.com/topics/medicine-and-dentistry/mediastinum-mass" TargetMode="External"/><Relationship Id="rId4" Type="http://schemas.openxmlformats.org/officeDocument/2006/relationships/hyperlink" Target="https://www.sciencedirect.com/topics/medicine-and-dentistry/medical-decision-mak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itc.biomedcentral.com/articles/10.1186/s40425-018-0343-9#Fig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ture.com/articles/s41577-021-00547-6#Fig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Pemberton’s, pulsus paradoxus, ECG, TTE, AFP, HCG, LDH, uric acid</a:t>
            </a:r>
          </a:p>
          <a:p>
            <a:pPr lvl="0"/>
            <a:r>
              <a:rPr lang="en-US" dirty="0"/>
              <a:t>What do cardiology and IR think?</a:t>
            </a:r>
          </a:p>
          <a:p>
            <a:pPr lvl="0"/>
            <a:r>
              <a:rPr lang="en-US" dirty="0"/>
              <a:t>Diagnosis before treatment (ideally)</a:t>
            </a:r>
          </a:p>
        </p:txBody>
      </p:sp>
      <p:sp>
        <p:nvSpPr>
          <p:cNvPr id="4" name="Slide Number Placeholder 3"/>
          <p:cNvSpPr>
            <a:spLocks noGrp="1"/>
          </p:cNvSpPr>
          <p:nvPr>
            <p:ph type="sldNum" sz="quarter" idx="5"/>
          </p:nvPr>
        </p:nvSpPr>
        <p:spPr/>
        <p:txBody>
          <a:bodyPr/>
          <a:lstStyle/>
          <a:p>
            <a:fld id="{AFFEDC58-E289-CA4A-99DB-C21F55D895D2}" type="slidenum">
              <a:rPr lang="en-US" smtClean="0"/>
              <a:t>2</a:t>
            </a:fld>
            <a:endParaRPr lang="en-US"/>
          </a:p>
        </p:txBody>
      </p:sp>
    </p:spTree>
    <p:extLst>
      <p:ext uri="{BB962C8B-B14F-4D97-AF65-F5344CB8AC3E}">
        <p14:creationId xmlns:p14="http://schemas.microsoft.com/office/powerpoint/2010/main" val="307914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FIGURE 1. Anterior </a:t>
            </a:r>
            <a:r>
              <a:rPr lang="en-US" sz="1200" b="0" i="0" kern="1200" dirty="0">
                <a:solidFill>
                  <a:schemeClr val="tx1"/>
                </a:solidFill>
                <a:effectLst/>
                <a:latin typeface="+mn-lt"/>
                <a:ea typeface="+mn-ea"/>
                <a:cs typeface="+mn-cs"/>
                <a:hlinkClick r:id="rId3" tooltip="Learn more about mediastinal tumors from ScienceDirect's AI-generated Topic Pages"/>
              </a:rPr>
              <a:t>mediastinal tumors</a:t>
            </a:r>
            <a:r>
              <a:rPr lang="en-US" sz="1200" b="0" i="0" kern="1200" dirty="0">
                <a:solidFill>
                  <a:schemeClr val="tx1"/>
                </a:solidFill>
                <a:effectLst/>
                <a:latin typeface="+mn-lt"/>
                <a:ea typeface="+mn-ea"/>
                <a:cs typeface="+mn-cs"/>
              </a:rPr>
              <a:t> in patients over age 40 years. Proportion of tumor types by decades of age: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Women,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Men. Modified from </a:t>
            </a:r>
            <a:r>
              <a:rPr lang="en-US" sz="1200" b="0" i="0" kern="1200" dirty="0" err="1">
                <a:solidFill>
                  <a:schemeClr val="tx1"/>
                </a:solidFill>
                <a:effectLst/>
                <a:latin typeface="+mn-lt"/>
                <a:ea typeface="+mn-ea"/>
                <a:cs typeface="+mn-cs"/>
              </a:rPr>
              <a:t>Detterbeck</a:t>
            </a:r>
            <a:r>
              <a:rPr lang="en-US" sz="1200" b="0" i="0" kern="1200" dirty="0">
                <a:solidFill>
                  <a:schemeClr val="tx1"/>
                </a:solidFill>
                <a:effectLst/>
                <a:latin typeface="+mn-lt"/>
                <a:ea typeface="+mn-ea"/>
                <a:cs typeface="+mn-cs"/>
              </a:rPr>
              <a:t> F. </a:t>
            </a:r>
            <a:r>
              <a:rPr lang="en-US" sz="1200" b="0" i="0" kern="1200" dirty="0">
                <a:solidFill>
                  <a:schemeClr val="tx1"/>
                </a:solidFill>
                <a:effectLst/>
                <a:latin typeface="+mn-lt"/>
                <a:ea typeface="+mn-ea"/>
                <a:cs typeface="+mn-cs"/>
                <a:hlinkClick r:id="rId4" tooltip="Learn more about Clinical Approach from ScienceDirect's AI-generated Topic Pages"/>
              </a:rPr>
              <a:t>Clinical Approach</a:t>
            </a:r>
            <a:r>
              <a:rPr lang="en-US" sz="1200" b="0" i="0" kern="1200" dirty="0">
                <a:solidFill>
                  <a:schemeClr val="tx1"/>
                </a:solidFill>
                <a:effectLst/>
                <a:latin typeface="+mn-lt"/>
                <a:ea typeface="+mn-ea"/>
                <a:cs typeface="+mn-cs"/>
              </a:rPr>
              <a:t> to </a:t>
            </a:r>
            <a:r>
              <a:rPr lang="en-US" sz="1200" b="0" i="0" kern="1200" dirty="0">
                <a:solidFill>
                  <a:schemeClr val="tx1"/>
                </a:solidFill>
                <a:effectLst/>
                <a:latin typeface="+mn-lt"/>
                <a:ea typeface="+mn-ea"/>
                <a:cs typeface="+mn-cs"/>
                <a:hlinkClick r:id="rId5" tooltip="Learn more about Mediastinal Masses from ScienceDirect's AI-generated Topic Pages"/>
              </a:rPr>
              <a:t>Mediastinal Masses</a:t>
            </a:r>
            <a:r>
              <a:rPr lang="en-US" sz="1200" b="0" i="0"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6"/>
              </a:rPr>
              <a:t>1</a:t>
            </a:r>
            <a:r>
              <a:rPr lang="en-US" sz="1200" b="0" i="0" kern="1200" dirty="0">
                <a:solidFill>
                  <a:schemeClr val="tx1"/>
                </a:solidFill>
                <a:effectLst/>
                <a:latin typeface="+mn-lt"/>
                <a:ea typeface="+mn-ea"/>
                <a:cs typeface="+mn-cs"/>
              </a:rPr>
              <a:t> HD/MLC-NHL, Hodgkin's disease/mediastinal large cell non-Hodgkin's lymphoma; LB-NHL, lymphoblastic non-Hodgkin's lymphoma; NSGCT, non-</a:t>
            </a:r>
            <a:r>
              <a:rPr lang="en-US" sz="1200" b="0" i="0" kern="1200" dirty="0" err="1">
                <a:solidFill>
                  <a:schemeClr val="tx1"/>
                </a:solidFill>
                <a:effectLst/>
                <a:latin typeface="+mn-lt"/>
                <a:ea typeface="+mn-ea"/>
                <a:cs typeface="+mn-cs"/>
              </a:rPr>
              <a:t>seminomatous</a:t>
            </a:r>
            <a:r>
              <a:rPr lang="en-US" sz="1200" b="0" i="0" kern="1200" dirty="0">
                <a:solidFill>
                  <a:schemeClr val="tx1"/>
                </a:solidFill>
                <a:effectLst/>
                <a:latin typeface="+mn-lt"/>
                <a:ea typeface="+mn-ea"/>
                <a:cs typeface="+mn-cs"/>
              </a:rPr>
              <a:t> germ cell tumor.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FIGURE 2. Anterior </a:t>
            </a:r>
            <a:r>
              <a:rPr lang="en-US" sz="1200" b="0" i="0" kern="1200" dirty="0">
                <a:solidFill>
                  <a:schemeClr val="tx1"/>
                </a:solidFill>
                <a:effectLst/>
                <a:latin typeface="+mn-lt"/>
                <a:ea typeface="+mn-ea"/>
                <a:cs typeface="+mn-cs"/>
                <a:hlinkClick r:id="rId3" tooltip="Learn more about mediastinal tumors from ScienceDirect's AI-generated Topic Pages"/>
              </a:rPr>
              <a:t>mediastinal tumors</a:t>
            </a:r>
            <a:r>
              <a:rPr lang="en-US" sz="1200" b="0" i="0" kern="1200" dirty="0">
                <a:solidFill>
                  <a:schemeClr val="tx1"/>
                </a:solidFill>
                <a:effectLst/>
                <a:latin typeface="+mn-lt"/>
                <a:ea typeface="+mn-ea"/>
                <a:cs typeface="+mn-cs"/>
              </a:rPr>
              <a:t> in patients age 10 to 39 years. Proportion of tumor types by decades of age: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Women,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Men. Modified from Detterbeck.</a:t>
            </a:r>
            <a:r>
              <a:rPr lang="en-US" sz="1200" b="0" i="0" u="none" strike="noStrike" kern="1200" baseline="30000" dirty="0">
                <a:solidFill>
                  <a:schemeClr val="tx1"/>
                </a:solidFill>
                <a:effectLst/>
                <a:latin typeface="+mn-lt"/>
                <a:ea typeface="+mn-ea"/>
                <a:cs typeface="+mn-cs"/>
                <a:hlinkClick r:id="rId6"/>
              </a:rPr>
              <a:t>1</a:t>
            </a:r>
            <a:r>
              <a:rPr lang="en-US" sz="1200" b="0" i="0" kern="1200" dirty="0">
                <a:solidFill>
                  <a:schemeClr val="tx1"/>
                </a:solidFill>
                <a:effectLst/>
                <a:latin typeface="+mn-lt"/>
                <a:ea typeface="+mn-ea"/>
                <a:cs typeface="+mn-cs"/>
              </a:rPr>
              <a:t> HD/MLC-NHL, Hodgkin's disease/mediastinal large cell non-Hodgkin's lymphoma; LB-NHL, lymphoblastic non-Hodgkin's lymphoma; NSGCT, non-</a:t>
            </a:r>
            <a:r>
              <a:rPr lang="en-US" sz="1200" b="0" i="0" kern="1200" dirty="0" err="1">
                <a:solidFill>
                  <a:schemeClr val="tx1"/>
                </a:solidFill>
                <a:effectLst/>
                <a:latin typeface="+mn-lt"/>
                <a:ea typeface="+mn-ea"/>
                <a:cs typeface="+mn-cs"/>
              </a:rPr>
              <a:t>seminomatous</a:t>
            </a:r>
            <a:r>
              <a:rPr lang="en-US" sz="1200" b="0" i="0" kern="1200" dirty="0">
                <a:solidFill>
                  <a:schemeClr val="tx1"/>
                </a:solidFill>
                <a:effectLst/>
                <a:latin typeface="+mn-lt"/>
                <a:ea typeface="+mn-ea"/>
                <a:cs typeface="+mn-cs"/>
              </a:rPr>
              <a:t> germ cell tumor.</a:t>
            </a:r>
          </a:p>
        </p:txBody>
      </p:sp>
      <p:sp>
        <p:nvSpPr>
          <p:cNvPr id="4" name="Slide Number Placeholder 3"/>
          <p:cNvSpPr>
            <a:spLocks noGrp="1"/>
          </p:cNvSpPr>
          <p:nvPr>
            <p:ph type="sldNum" sz="quarter" idx="5"/>
          </p:nvPr>
        </p:nvSpPr>
        <p:spPr/>
        <p:txBody>
          <a:bodyPr/>
          <a:lstStyle/>
          <a:p>
            <a:fld id="{AFFEDC58-E289-CA4A-99DB-C21F55D895D2}" type="slidenum">
              <a:rPr lang="en-US" smtClean="0"/>
              <a:t>4</a:t>
            </a:fld>
            <a:endParaRPr lang="en-US"/>
          </a:p>
        </p:txBody>
      </p:sp>
    </p:spTree>
    <p:extLst>
      <p:ext uri="{BB962C8B-B14F-4D97-AF65-F5344CB8AC3E}">
        <p14:creationId xmlns:p14="http://schemas.microsoft.com/office/powerpoint/2010/main" val="229189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Figure 1. The Superior Vena Cava </a:t>
            </a:r>
            <a:r>
              <a:rPr lang="en-US" sz="1200" b="1" i="0" kern="1200" dirty="0" err="1">
                <a:solidFill>
                  <a:schemeClr val="tx1"/>
                </a:solidFill>
                <a:effectLst/>
                <a:latin typeface="+mn-lt"/>
                <a:ea typeface="+mn-ea"/>
                <a:cs typeface="+mn-cs"/>
              </a:rPr>
              <a:t>Syndrome.</a:t>
            </a:r>
            <a:r>
              <a:rPr lang="en-US" sz="1200" b="0" i="0" kern="1200" dirty="0" err="1">
                <a:solidFill>
                  <a:schemeClr val="tx1"/>
                </a:solidFill>
                <a:effectLst/>
                <a:latin typeface="+mn-lt"/>
                <a:ea typeface="+mn-ea"/>
                <a:cs typeface="+mn-cs"/>
              </a:rPr>
              <a:t>Clinical</a:t>
            </a:r>
            <a:r>
              <a:rPr lang="en-US" sz="1200" b="0" i="0" kern="1200" dirty="0">
                <a:solidFill>
                  <a:schemeClr val="tx1"/>
                </a:solidFill>
                <a:effectLst/>
                <a:latin typeface="+mn-lt"/>
                <a:ea typeface="+mn-ea"/>
                <a:cs typeface="+mn-cs"/>
              </a:rPr>
              <a:t> findings in a patient with the superior vena cava syndrome, including facial edema, plethora, jugular venous distention, and prominent superficial vascularity of neck and upper chest, are shown in Panel A. The vascular anatomy of the upper chest, including the heart, superior vena cava, inferior vena cava, and subclavian vessels, is shown in Panel B. The tumor is shown compressing the superior vena cava.</a:t>
            </a:r>
          </a:p>
        </p:txBody>
      </p:sp>
      <p:sp>
        <p:nvSpPr>
          <p:cNvPr id="4" name="Slide Number Placeholder 3"/>
          <p:cNvSpPr>
            <a:spLocks noGrp="1"/>
          </p:cNvSpPr>
          <p:nvPr>
            <p:ph type="sldNum" sz="quarter" idx="5"/>
          </p:nvPr>
        </p:nvSpPr>
        <p:spPr/>
        <p:txBody>
          <a:bodyPr/>
          <a:lstStyle/>
          <a:p>
            <a:fld id="{AFFEDC58-E289-CA4A-99DB-C21F55D895D2}" type="slidenum">
              <a:rPr lang="en-US" smtClean="0"/>
              <a:t>8</a:t>
            </a:fld>
            <a:endParaRPr lang="en-US"/>
          </a:p>
        </p:txBody>
      </p:sp>
    </p:spTree>
    <p:extLst>
      <p:ext uri="{BB962C8B-B14F-4D97-AF65-F5344CB8AC3E}">
        <p14:creationId xmlns:p14="http://schemas.microsoft.com/office/powerpoint/2010/main" val="4039468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EDC58-E289-CA4A-99DB-C21F55D895D2}" type="slidenum">
              <a:rPr lang="en-US" smtClean="0"/>
              <a:t>10</a:t>
            </a:fld>
            <a:endParaRPr lang="en-US"/>
          </a:p>
        </p:txBody>
      </p:sp>
    </p:spTree>
    <p:extLst>
      <p:ext uri="{BB962C8B-B14F-4D97-AF65-F5344CB8AC3E}">
        <p14:creationId xmlns:p14="http://schemas.microsoft.com/office/powerpoint/2010/main" val="396336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Upon target recognition, chimeric antigen receptor (CAR) T cells are activated to produce cytokines, such as interferon-</a:t>
            </a:r>
            <a:r>
              <a:rPr lang="en-US" sz="1200" b="0" i="0" kern="1200" dirty="0" err="1">
                <a:solidFill>
                  <a:schemeClr val="tx1"/>
                </a:solidFill>
                <a:effectLst/>
                <a:latin typeface="+mn-lt"/>
                <a:ea typeface="+mn-ea"/>
                <a:cs typeface="+mn-cs"/>
              </a:rPr>
              <a:t>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IFNγ</a:t>
            </a:r>
            <a:r>
              <a:rPr lang="en-US" sz="1200" b="0" i="0" kern="1200" dirty="0">
                <a:solidFill>
                  <a:schemeClr val="tx1"/>
                </a:solidFill>
                <a:effectLst/>
                <a:latin typeface="+mn-lt"/>
                <a:ea typeface="+mn-ea"/>
                <a:cs typeface="+mn-cs"/>
              </a:rPr>
              <a:t>), granulocyte–macrophage colony-stimulating factor (GM-CSF) and </a:t>
            </a:r>
            <a:r>
              <a:rPr lang="en-US" sz="1200" b="0" i="0" kern="1200" dirty="0" err="1">
                <a:solidFill>
                  <a:schemeClr val="tx1"/>
                </a:solidFill>
                <a:effectLst/>
                <a:latin typeface="+mn-lt"/>
                <a:ea typeface="+mn-ea"/>
                <a:cs typeface="+mn-cs"/>
              </a:rPr>
              <a:t>tumour</a:t>
            </a:r>
            <a:r>
              <a:rPr lang="en-US" sz="1200" b="0" i="0" kern="1200" dirty="0">
                <a:solidFill>
                  <a:schemeClr val="tx1"/>
                </a:solidFill>
                <a:effectLst/>
                <a:latin typeface="+mn-lt"/>
                <a:ea typeface="+mn-ea"/>
                <a:cs typeface="+mn-cs"/>
              </a:rPr>
              <a:t> necrosis factor (TNF), and soluble inflammatory mediators (for example, catecholamines) that can activate macrophages and surrounding tissues. In addition, damage-associated molecular patterns (DAMPs) released by pyroptotic </a:t>
            </a:r>
            <a:r>
              <a:rPr lang="en-US" sz="1200" b="0" i="0" kern="1200" dirty="0" err="1">
                <a:solidFill>
                  <a:schemeClr val="tx1"/>
                </a:solidFill>
                <a:effectLst/>
                <a:latin typeface="+mn-lt"/>
                <a:ea typeface="+mn-ea"/>
                <a:cs typeface="+mn-cs"/>
              </a:rPr>
              <a:t>tumour</a:t>
            </a:r>
            <a:r>
              <a:rPr lang="en-US" sz="1200" b="0" i="0" kern="1200" dirty="0">
                <a:solidFill>
                  <a:schemeClr val="tx1"/>
                </a:solidFill>
                <a:effectLst/>
                <a:latin typeface="+mn-lt"/>
                <a:ea typeface="+mn-ea"/>
                <a:cs typeface="+mn-cs"/>
              </a:rPr>
              <a:t> cells are recognized by pattern-recognition receptors (PRRs) on macrophages and can further amplify their activation. In a contact-dependent manner, macrophage-expressed CD40 can be engaged by CAR T cell-expressed CD40 ligand (CD40L) and promote macrophage activation. Activated macrophages secrete inflammatory mediators, among which IL-6, IL-1 and nitric oxide (NO) produced by inducible nitric oxide synthase (</a:t>
            </a:r>
            <a:r>
              <a:rPr lang="en-US" sz="1200" b="0" i="0" kern="1200" dirty="0" err="1">
                <a:solidFill>
                  <a:schemeClr val="tx1"/>
                </a:solidFill>
                <a:effectLst/>
                <a:latin typeface="+mn-lt"/>
                <a:ea typeface="+mn-ea"/>
                <a:cs typeface="+mn-cs"/>
              </a:rPr>
              <a:t>iNOS</a:t>
            </a:r>
            <a:r>
              <a:rPr lang="en-US" sz="1200" b="0" i="0" kern="1200" dirty="0">
                <a:solidFill>
                  <a:schemeClr val="tx1"/>
                </a:solidFill>
                <a:effectLst/>
                <a:latin typeface="+mn-lt"/>
                <a:ea typeface="+mn-ea"/>
                <a:cs typeface="+mn-cs"/>
              </a:rPr>
              <a:t>) have been shown to be directly involved in the pathology of cytokine release syndrome (CRS). These cytokines may drive the systemic pathology of CRS owing to their ability to signal to a range of non-immune tissues such as the endothelium, which can result in vascular leakage, hypotension and further amplification of the inflammatory response by the secretion of cytokines and chemokines. It is hypothesized that locally produced chemokines attract circulating monocytes, which leads to an accumulation of activated macrophages at the site of interaction between CAR T cells and </a:t>
            </a:r>
            <a:r>
              <a:rPr lang="en-US" sz="1200" b="0" i="0" kern="1200" dirty="0" err="1">
                <a:solidFill>
                  <a:schemeClr val="tx1"/>
                </a:solidFill>
                <a:effectLst/>
                <a:latin typeface="+mn-lt"/>
                <a:ea typeface="+mn-ea"/>
                <a:cs typeface="+mn-cs"/>
              </a:rPr>
              <a:t>tumour</a:t>
            </a:r>
            <a:r>
              <a:rPr lang="en-US" sz="1200" b="0" i="0" kern="1200" dirty="0">
                <a:solidFill>
                  <a:schemeClr val="tx1"/>
                </a:solidFill>
                <a:effectLst/>
                <a:latin typeface="+mn-lt"/>
                <a:ea typeface="+mn-ea"/>
                <a:cs typeface="+mn-cs"/>
              </a:rPr>
              <a:t> cells, thus amplifying the inflammatory loop. Dashed lines denote hypothesized pathways that have not been experimentally confirmed in the context of CRS.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Clinical presentation of CRS. Beginning with fever and unspecific symptoms CRS might impact most organ systems. Mild cases can present as flu-like illness. Grade °III to IV shows signs of life threatening cardiovascular, pulmonary and renal involvement. Neurotoxicity can occur concurrent or with delay. Abbreviations: DIC: disseminated intravascular coagulation; INR: international normalized ratio; PTT: partial thromboplastin time</a:t>
            </a:r>
          </a:p>
          <a:p>
            <a:br>
              <a:rPr lang="en-US" sz="1200" b="1" i="0" u="none" strike="noStrike" kern="1200" dirty="0">
                <a:solidFill>
                  <a:schemeClr val="tx1"/>
                </a:solidFill>
                <a:effectLst/>
                <a:latin typeface="+mn-lt"/>
                <a:ea typeface="+mn-ea"/>
                <a:cs typeface="+mn-cs"/>
                <a:hlinkClick r:id="rId3"/>
              </a:rPr>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FFEDC58-E289-CA4A-99DB-C21F55D895D2}" type="slidenum">
              <a:rPr lang="en-US" smtClean="0"/>
              <a:t>14</a:t>
            </a:fld>
            <a:endParaRPr lang="en-US"/>
          </a:p>
        </p:txBody>
      </p:sp>
    </p:spTree>
    <p:extLst>
      <p:ext uri="{BB962C8B-B14F-4D97-AF65-F5344CB8AC3E}">
        <p14:creationId xmlns:p14="http://schemas.microsoft.com/office/powerpoint/2010/main" val="89255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Similar to cytokine release syndrome (CRS), the pathophysiology of immune effector cell-associated neurotoxicity syndrome (ICANS) seems to start with the production of pro-inflammatory cytokines by chimeric antigen receptor (CAR) T cells and the activation of bystander immune cells such as macrophages in the </a:t>
            </a:r>
            <a:r>
              <a:rPr lang="en-US" sz="1200" b="0" i="0" kern="1200" dirty="0" err="1">
                <a:solidFill>
                  <a:schemeClr val="tx1"/>
                </a:solidFill>
                <a:effectLst/>
                <a:latin typeface="+mn-lt"/>
                <a:ea typeface="+mn-ea"/>
                <a:cs typeface="+mn-cs"/>
              </a:rPr>
              <a:t>tumour</a:t>
            </a:r>
            <a:r>
              <a:rPr lang="en-US" sz="1200" b="0" i="0" kern="1200" dirty="0">
                <a:solidFill>
                  <a:schemeClr val="tx1"/>
                </a:solidFill>
                <a:effectLst/>
                <a:latin typeface="+mn-lt"/>
                <a:ea typeface="+mn-ea"/>
                <a:cs typeface="+mn-cs"/>
              </a:rPr>
              <a:t> microenvironment. Inflammatory cytokines and chemokines produced by CAR T cells and myeloid cells in the </a:t>
            </a:r>
            <a:r>
              <a:rPr lang="en-US" sz="1200" b="0" i="0" kern="1200" dirty="0" err="1">
                <a:solidFill>
                  <a:schemeClr val="tx1"/>
                </a:solidFill>
                <a:effectLst/>
                <a:latin typeface="+mn-lt"/>
                <a:ea typeface="+mn-ea"/>
                <a:cs typeface="+mn-cs"/>
              </a:rPr>
              <a:t>tumour</a:t>
            </a:r>
            <a:r>
              <a:rPr lang="en-US" sz="1200" b="0" i="0" kern="1200" dirty="0">
                <a:solidFill>
                  <a:schemeClr val="tx1"/>
                </a:solidFill>
                <a:effectLst/>
                <a:latin typeface="+mn-lt"/>
                <a:ea typeface="+mn-ea"/>
                <a:cs typeface="+mn-cs"/>
              </a:rPr>
              <a:t> microenvironment — such as IL-1β, IL-6, IL-10, the chemokines CXCL8 and CCL2, interferon-</a:t>
            </a:r>
            <a:r>
              <a:rPr lang="en-US" sz="1200" b="0" i="0" kern="1200" dirty="0" err="1">
                <a:solidFill>
                  <a:schemeClr val="tx1"/>
                </a:solidFill>
                <a:effectLst/>
                <a:latin typeface="+mn-lt"/>
                <a:ea typeface="+mn-ea"/>
                <a:cs typeface="+mn-cs"/>
              </a:rPr>
              <a:t>γ</a:t>
            </a:r>
            <a:r>
              <a:rPr lang="en-US" sz="1200" b="0" i="0" kern="1200" dirty="0">
                <a:solidFill>
                  <a:schemeClr val="tx1"/>
                </a:solidFill>
                <a:effectLst/>
                <a:latin typeface="+mn-lt"/>
                <a:ea typeface="+mn-ea"/>
                <a:cs typeface="+mn-cs"/>
              </a:rPr>
              <a:t>, granulocyte–macrophage colony-stimulating factor and </a:t>
            </a:r>
            <a:r>
              <a:rPr lang="en-US" sz="1200" b="0" i="0" kern="1200" dirty="0" err="1">
                <a:solidFill>
                  <a:schemeClr val="tx1"/>
                </a:solidFill>
                <a:effectLst/>
                <a:latin typeface="+mn-lt"/>
                <a:ea typeface="+mn-ea"/>
                <a:cs typeface="+mn-cs"/>
              </a:rPr>
              <a:t>tumour</a:t>
            </a:r>
            <a:r>
              <a:rPr lang="en-US" sz="1200" b="0" i="0" kern="1200" dirty="0">
                <a:solidFill>
                  <a:schemeClr val="tx1"/>
                </a:solidFill>
                <a:effectLst/>
                <a:latin typeface="+mn-lt"/>
                <a:ea typeface="+mn-ea"/>
                <a:cs typeface="+mn-cs"/>
              </a:rPr>
              <a:t> necrosis factor — diffuse into the bloodstream and, eventually, result in disruption of the blood–brain barrier (BBB), with accumulation of cytokines and CAR T cells in the central nervous system (CNS) together with activation of resident microglial cells.</a:t>
            </a:r>
          </a:p>
          <a:p>
            <a:br>
              <a:rPr lang="en-US" sz="1200" b="1" i="0" u="none" strike="noStrike" kern="1200" dirty="0">
                <a:solidFill>
                  <a:schemeClr val="tx1"/>
                </a:solidFill>
                <a:effectLst/>
                <a:latin typeface="+mn-lt"/>
                <a:ea typeface="+mn-ea"/>
                <a:cs typeface="+mn-cs"/>
                <a:hlinkClick r:id="rId3"/>
              </a:rPr>
            </a:b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FEDC58-E289-CA4A-99DB-C21F55D895D2}" type="slidenum">
              <a:rPr lang="en-US" smtClean="0"/>
              <a:t>15</a:t>
            </a:fld>
            <a:endParaRPr lang="en-US"/>
          </a:p>
        </p:txBody>
      </p:sp>
    </p:spTree>
    <p:extLst>
      <p:ext uri="{BB962C8B-B14F-4D97-AF65-F5344CB8AC3E}">
        <p14:creationId xmlns:p14="http://schemas.microsoft.com/office/powerpoint/2010/main" val="171175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Generic PO Vitamin K price gouging – IV is cheaper than PO, can give IV formulation PO route; veterinary </a:t>
            </a:r>
            <a:r>
              <a:rPr lang="en-US" dirty="0" err="1"/>
              <a:t>VitK</a:t>
            </a:r>
            <a:r>
              <a:rPr lang="en-US" dirty="0"/>
              <a:t> $0.61 for a 50mg tablet; bag of leafy greens $5</a:t>
            </a:r>
          </a:p>
        </p:txBody>
      </p:sp>
      <p:sp>
        <p:nvSpPr>
          <p:cNvPr id="4" name="Slide Number Placeholder 3"/>
          <p:cNvSpPr>
            <a:spLocks noGrp="1"/>
          </p:cNvSpPr>
          <p:nvPr>
            <p:ph type="sldNum" sz="quarter" idx="5"/>
          </p:nvPr>
        </p:nvSpPr>
        <p:spPr/>
        <p:txBody>
          <a:bodyPr/>
          <a:lstStyle/>
          <a:p>
            <a:fld id="{AFFEDC58-E289-CA4A-99DB-C21F55D895D2}" type="slidenum">
              <a:rPr lang="en-US" smtClean="0"/>
              <a:t>21</a:t>
            </a:fld>
            <a:endParaRPr lang="en-US"/>
          </a:p>
        </p:txBody>
      </p:sp>
    </p:spTree>
    <p:extLst>
      <p:ext uri="{BB962C8B-B14F-4D97-AF65-F5344CB8AC3E}">
        <p14:creationId xmlns:p14="http://schemas.microsoft.com/office/powerpoint/2010/main" val="143460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FEDC58-E289-CA4A-99DB-C21F55D895D2}" type="slidenum">
              <a:rPr lang="en-US" smtClean="0"/>
              <a:t>23</a:t>
            </a:fld>
            <a:endParaRPr lang="en-US"/>
          </a:p>
        </p:txBody>
      </p:sp>
    </p:spTree>
    <p:extLst>
      <p:ext uri="{BB962C8B-B14F-4D97-AF65-F5344CB8AC3E}">
        <p14:creationId xmlns:p14="http://schemas.microsoft.com/office/powerpoint/2010/main" val="255810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FEDC58-E289-CA4A-99DB-C21F55D895D2}" type="slidenum">
              <a:rPr lang="en-US" smtClean="0"/>
              <a:t>24</a:t>
            </a:fld>
            <a:endParaRPr lang="en-US"/>
          </a:p>
        </p:txBody>
      </p:sp>
    </p:spTree>
    <p:extLst>
      <p:ext uri="{BB962C8B-B14F-4D97-AF65-F5344CB8AC3E}">
        <p14:creationId xmlns:p14="http://schemas.microsoft.com/office/powerpoint/2010/main" val="269551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1CBB-E3F5-A140-B169-228304110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67E7B6-26D7-4640-B3E4-4E1A2E99FB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46E801-2EF2-334B-AD11-88E27ADF515D}"/>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5" name="Footer Placeholder 4">
            <a:extLst>
              <a:ext uri="{FF2B5EF4-FFF2-40B4-BE49-F238E27FC236}">
                <a16:creationId xmlns:a16="http://schemas.microsoft.com/office/drawing/2014/main" id="{279AEB06-B539-B54A-A604-FFEE35C42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33355-E81B-A949-B481-DA039577FABE}"/>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260837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5928-A968-0348-9F69-DC9A73A5ED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6A77B3-15B7-1040-8A59-680CC048F0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E3ED5-D626-B747-8474-F003BCB094DC}"/>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5" name="Footer Placeholder 4">
            <a:extLst>
              <a:ext uri="{FF2B5EF4-FFF2-40B4-BE49-F238E27FC236}">
                <a16:creationId xmlns:a16="http://schemas.microsoft.com/office/drawing/2014/main" id="{13453EBF-3378-A144-A347-DC5A85C5B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87D5D-B13D-C54F-A7A0-A30B0837BC9A}"/>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199090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7E396E-DFF4-4541-A15B-54FD6D7631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7D2488-3D14-1741-871D-EBB1C3D954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CF1AB-85F9-0B4B-A5A8-7B1165F9ED23}"/>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5" name="Footer Placeholder 4">
            <a:extLst>
              <a:ext uri="{FF2B5EF4-FFF2-40B4-BE49-F238E27FC236}">
                <a16:creationId xmlns:a16="http://schemas.microsoft.com/office/drawing/2014/main" id="{8EEC5953-DE43-F54D-A099-41832DD38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0C640-2452-4D44-A844-F7D1BD7E6D7D}"/>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3307629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E52C-C441-DC43-B3B0-FEC8A6A03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AFF42-602E-E644-91D8-DAED250F86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2DC20-EBA2-F34C-9662-351CFBC6113B}"/>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5" name="Footer Placeholder 4">
            <a:extLst>
              <a:ext uri="{FF2B5EF4-FFF2-40B4-BE49-F238E27FC236}">
                <a16:creationId xmlns:a16="http://schemas.microsoft.com/office/drawing/2014/main" id="{D8F4FA72-20CE-384C-B613-53484ACAC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CA520-30BE-0F4B-85AA-F20086E9FD2C}"/>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1717265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CAC4-B288-514B-812C-7FD3219EC1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6528E-0992-F042-953B-510601AA42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53BB8-51A9-7346-A15B-1E9731D6C2ED}"/>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5" name="Footer Placeholder 4">
            <a:extLst>
              <a:ext uri="{FF2B5EF4-FFF2-40B4-BE49-F238E27FC236}">
                <a16:creationId xmlns:a16="http://schemas.microsoft.com/office/drawing/2014/main" id="{FB1E2663-EC01-D54E-A40F-B3397CA0E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3E017-5561-E94B-A532-36F527298E2E}"/>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82673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7DB5-E8C9-2949-8B15-7AE68EEA67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F8A76-9865-1A45-88C0-8146B20603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0116BE-2625-8F4A-8AEB-E6AAC62925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466C37-E1C1-0441-8B57-7C1A63D34E4E}"/>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6" name="Footer Placeholder 5">
            <a:extLst>
              <a:ext uri="{FF2B5EF4-FFF2-40B4-BE49-F238E27FC236}">
                <a16:creationId xmlns:a16="http://schemas.microsoft.com/office/drawing/2014/main" id="{9CCD62CB-8058-E143-A65C-50B15E6B21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C3C6E8-501E-3A4B-8769-7BBC3E71D92E}"/>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784022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50EE1-14A4-3047-95E0-F85B240EE3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47772A-C19E-DE4C-ADD7-61479E414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7B0D6F-8105-664A-869B-78755B3F57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0409CF-54CE-324F-991B-06EC01CE4C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F41E6-4710-F041-9C68-50213CB9DD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077F34-331E-E449-8155-323CE817F2A1}"/>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8" name="Footer Placeholder 7">
            <a:extLst>
              <a:ext uri="{FF2B5EF4-FFF2-40B4-BE49-F238E27FC236}">
                <a16:creationId xmlns:a16="http://schemas.microsoft.com/office/drawing/2014/main" id="{9AAAE3B3-258E-1D4A-8BA6-8992D77DF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783D74-3947-BA4F-9833-C0F1B7B67F48}"/>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286184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4264C-0C98-D042-A6ED-D806420B34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36A423-55C1-6046-90FB-C41D2C30A0CF}"/>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4" name="Footer Placeholder 3">
            <a:extLst>
              <a:ext uri="{FF2B5EF4-FFF2-40B4-BE49-F238E27FC236}">
                <a16:creationId xmlns:a16="http://schemas.microsoft.com/office/drawing/2014/main" id="{5F64A002-B3AE-5B42-B737-85401745E9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841046-390C-8B43-BE6D-BC486670675E}"/>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2452532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7F827-8946-284E-AA9B-EA5DF7D38DCE}"/>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3" name="Footer Placeholder 2">
            <a:extLst>
              <a:ext uri="{FF2B5EF4-FFF2-40B4-BE49-F238E27FC236}">
                <a16:creationId xmlns:a16="http://schemas.microsoft.com/office/drawing/2014/main" id="{648A5566-D356-C84B-B408-6F1EB913B7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B3A2D-DD4F-1446-8770-69E39F7475BD}"/>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27640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80AD-2713-6145-A9B4-016FFFE15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00427B-3DE5-4F48-8E5B-1D18648B6F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AED1E3-260C-DD48-807B-009362004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A5B5D-3D30-BA4A-BC00-69C68F999870}"/>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6" name="Footer Placeholder 5">
            <a:extLst>
              <a:ext uri="{FF2B5EF4-FFF2-40B4-BE49-F238E27FC236}">
                <a16:creationId xmlns:a16="http://schemas.microsoft.com/office/drawing/2014/main" id="{B09DC95C-6E15-C24C-B122-84D2E8FB4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620AD-8BC5-9F4A-85DC-F627976D21C5}"/>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3291218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61E3F-ADA3-3842-86F1-98E44013E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C953A2-987F-104D-B598-F0FA5C0A8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637091-C5B5-9743-BB08-7B40DF2E3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24EC7-B952-F44E-B73B-9E40F07C981F}"/>
              </a:ext>
            </a:extLst>
          </p:cNvPr>
          <p:cNvSpPr>
            <a:spLocks noGrp="1"/>
          </p:cNvSpPr>
          <p:nvPr>
            <p:ph type="dt" sz="half" idx="10"/>
          </p:nvPr>
        </p:nvSpPr>
        <p:spPr/>
        <p:txBody>
          <a:bodyPr/>
          <a:lstStyle/>
          <a:p>
            <a:fld id="{3F1FA9E9-9B8B-5A46-B507-70D1A2530C53}" type="datetimeFigureOut">
              <a:rPr lang="en-US" smtClean="0"/>
              <a:t>7/1/22</a:t>
            </a:fld>
            <a:endParaRPr lang="en-US"/>
          </a:p>
        </p:txBody>
      </p:sp>
      <p:sp>
        <p:nvSpPr>
          <p:cNvPr id="6" name="Footer Placeholder 5">
            <a:extLst>
              <a:ext uri="{FF2B5EF4-FFF2-40B4-BE49-F238E27FC236}">
                <a16:creationId xmlns:a16="http://schemas.microsoft.com/office/drawing/2014/main" id="{DADE7FD6-A79A-FE48-9EE3-3B3778C68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7CA5-EE65-6C4C-B8E9-58A5D7A9F2FF}"/>
              </a:ext>
            </a:extLst>
          </p:cNvPr>
          <p:cNvSpPr>
            <a:spLocks noGrp="1"/>
          </p:cNvSpPr>
          <p:nvPr>
            <p:ph type="sldNum" sz="quarter" idx="12"/>
          </p:nvPr>
        </p:nvSpPr>
        <p:spPr/>
        <p:txBody>
          <a:bodyPr/>
          <a:lstStyle/>
          <a:p>
            <a:fld id="{E28E1791-990C-3F47-A521-46E51F81DCCC}" type="slidenum">
              <a:rPr lang="en-US" smtClean="0"/>
              <a:t>‹#›</a:t>
            </a:fld>
            <a:endParaRPr lang="en-US"/>
          </a:p>
        </p:txBody>
      </p:sp>
    </p:spTree>
    <p:extLst>
      <p:ext uri="{BB962C8B-B14F-4D97-AF65-F5344CB8AC3E}">
        <p14:creationId xmlns:p14="http://schemas.microsoft.com/office/powerpoint/2010/main" val="218031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91351F-A106-6742-832A-AD01DC88D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EBF02-16D9-0341-8902-CC91F5A52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9861F-2DCC-7D4D-B0CF-82F9AE0B3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A9E9-9B8B-5A46-B507-70D1A2530C53}" type="datetimeFigureOut">
              <a:rPr lang="en-US" smtClean="0"/>
              <a:t>7/1/22</a:t>
            </a:fld>
            <a:endParaRPr lang="en-US"/>
          </a:p>
        </p:txBody>
      </p:sp>
      <p:sp>
        <p:nvSpPr>
          <p:cNvPr id="5" name="Footer Placeholder 4">
            <a:extLst>
              <a:ext uri="{FF2B5EF4-FFF2-40B4-BE49-F238E27FC236}">
                <a16:creationId xmlns:a16="http://schemas.microsoft.com/office/drawing/2014/main" id="{AF5CA3CD-F1EE-CB45-959A-FD179584F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0DA6FD-2CC6-DB46-81CA-4DC578E1A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E1791-990C-3F47-A521-46E51F81DCCC}" type="slidenum">
              <a:rPr lang="en-US" smtClean="0"/>
              <a:t>‹#›</a:t>
            </a:fld>
            <a:endParaRPr lang="en-US"/>
          </a:p>
        </p:txBody>
      </p:sp>
    </p:spTree>
    <p:extLst>
      <p:ext uri="{BB962C8B-B14F-4D97-AF65-F5344CB8AC3E}">
        <p14:creationId xmlns:p14="http://schemas.microsoft.com/office/powerpoint/2010/main" val="2118309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hyperlink" Target="http://hematologyoutlines.com/" TargetMode="Externa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nejm.org/doi/full/10.1056/NEJMra1516539" TargetMode="Externa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8/s41577-021-00547-6" TargetMode="External"/><Relationship Id="rId2" Type="http://schemas.openxmlformats.org/officeDocument/2006/relationships/image" Target="../media/image19.tiff"/><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doi.org/10.1038/s41573-019-0028-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oi.org/10.1186/s40425-018-0343-9" TargetMode="External"/><Relationship Id="rId5" Type="http://schemas.openxmlformats.org/officeDocument/2006/relationships/hyperlink" Target="https://doi.org/10.1038/s41577-021-00547-6" TargetMode="External"/><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038/s41577-021-00547-6"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pps.apple.com/us/app/cartox/id1464005828"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hyperlink" Target="https://doi.org/10.1016/j.bbmt.2018.12.758" TargetMode="External"/><Relationship Id="rId4" Type="http://schemas.openxmlformats.org/officeDocument/2006/relationships/hyperlink" Target="https://play.google.com/store/apps/details?id=org.mdanderson.cartox&amp;hl=en_US&amp;gl=U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doi.org/10.1016/j.bbmt.2018.12.758" TargetMode="External"/><Relationship Id="rId5" Type="http://schemas.openxmlformats.org/officeDocument/2006/relationships/hyperlink" Target="https://play.google.com/store/apps/details?id=org.mdanderson.cartox&amp;hl=en_US&amp;gl=US" TargetMode="External"/><Relationship Id="rId4" Type="http://schemas.openxmlformats.org/officeDocument/2006/relationships/hyperlink" Target="https://apps.apple.com/us/app/cartox/id1464005828"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ejm.org/doi/full/10.1056/nejmoa1707278" TargetMode="External"/><Relationship Id="rId2" Type="http://schemas.openxmlformats.org/officeDocument/2006/relationships/hyperlink" Target="https://www.nejm.org/doi/full/10.1056/nejmoa1814051" TargetMode="External"/><Relationship Id="rId1" Type="http://schemas.openxmlformats.org/officeDocument/2006/relationships/slideLayout" Target="../slideLayouts/slideLayout2.xml"/><Relationship Id="rId6" Type="http://schemas.openxmlformats.org/officeDocument/2006/relationships/hyperlink" Target="https://doi.org/10.1182/blood-2018-06-820746" TargetMode="External"/><Relationship Id="rId5" Type="http://schemas.openxmlformats.org/officeDocument/2006/relationships/hyperlink" Target="https://www.uptodate.com/contents/management-of-bleeding-in-patients-receiving-direct-oral-anticoagulants" TargetMode="External"/><Relationship Id="rId4" Type="http://schemas.openxmlformats.org/officeDocument/2006/relationships/hyperlink" Target="https://onlinelibrary.wiley.com/doi/epdf/10.1002/ajh.2547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uptodate.com/contents/image?imageKey=HEME%2F94210&amp;topicKey=HEME%2F94788&amp;source=outline_link"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61/CIRCULATIONAHA.116.021831"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doi.org/10.5811%2Fwestjem.2018.5.38235"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mmtac.org/docs/articulos/ASFA%202019%20guidelines.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ancer.umn.edu/researchers/resources/clinical-trials-office/developmental-therapeutics-clinic"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oncore.umn.edu/"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doi.org/10.1097/jto.0000000000000294" TargetMode="Externa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i.org/10.1186%2Fs40064-016-1900-7"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pic.twitter.com/OPpxvDFSM7" TargetMode="External"/><Relationship Id="rId3" Type="http://schemas.microsoft.com/office/2007/relationships/media" Target="../media/media3.mp4"/><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hyperlink" Target="http://pic.twitter.com/rpA1ldHFx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hyperlink" Target="https://www.jacc.org/doi/10.1016/j.jaccas.2021.09.005" TargetMode="External"/><Relationship Id="rId4" Type="http://schemas.openxmlformats.org/officeDocument/2006/relationships/hyperlink" Target="https://www.nejm.org/doi/full/10.1056/nejmcp06719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CEDC5-3FA2-0149-8F8D-C3EAF1787839}"/>
              </a:ext>
            </a:extLst>
          </p:cNvPr>
          <p:cNvSpPr>
            <a:spLocks noGrp="1"/>
          </p:cNvSpPr>
          <p:nvPr>
            <p:ph type="title"/>
          </p:nvPr>
        </p:nvSpPr>
        <p:spPr/>
        <p:txBody>
          <a:bodyPr/>
          <a:lstStyle/>
          <a:p>
            <a:r>
              <a:rPr lang="en-US" dirty="0"/>
              <a:t>Acute Leukemia: Blast morphology</a:t>
            </a:r>
          </a:p>
        </p:txBody>
      </p:sp>
      <p:sp>
        <p:nvSpPr>
          <p:cNvPr id="4" name="TextBox 3">
            <a:extLst>
              <a:ext uri="{FF2B5EF4-FFF2-40B4-BE49-F238E27FC236}">
                <a16:creationId xmlns:a16="http://schemas.microsoft.com/office/drawing/2014/main" id="{8A9B3770-E628-BF4D-8BDD-BF5F9DFB38ED}"/>
              </a:ext>
            </a:extLst>
          </p:cNvPr>
          <p:cNvSpPr txBox="1"/>
          <p:nvPr/>
        </p:nvSpPr>
        <p:spPr>
          <a:xfrm>
            <a:off x="10418116" y="6581001"/>
            <a:ext cx="1773884" cy="276999"/>
          </a:xfrm>
          <a:prstGeom prst="rect">
            <a:avLst/>
          </a:prstGeom>
          <a:noFill/>
        </p:spPr>
        <p:txBody>
          <a:bodyPr wrap="none" rtlCol="0">
            <a:spAutoFit/>
          </a:bodyPr>
          <a:lstStyle/>
          <a:p>
            <a:pPr algn="r"/>
            <a:r>
              <a:rPr lang="en-US" sz="1200" dirty="0">
                <a:hlinkClick r:id="rId2"/>
              </a:rPr>
              <a:t>HematologyOutlines.com</a:t>
            </a:r>
            <a:endParaRPr lang="en-US" sz="1200" dirty="0"/>
          </a:p>
        </p:txBody>
      </p:sp>
      <p:pic>
        <p:nvPicPr>
          <p:cNvPr id="6" name="Picture 5">
            <a:extLst>
              <a:ext uri="{FF2B5EF4-FFF2-40B4-BE49-F238E27FC236}">
                <a16:creationId xmlns:a16="http://schemas.microsoft.com/office/drawing/2014/main" id="{8946CE3A-2E23-FA48-95F8-9475B66C4E7D}"/>
              </a:ext>
            </a:extLst>
          </p:cNvPr>
          <p:cNvPicPr>
            <a:picLocks noChangeAspect="1"/>
          </p:cNvPicPr>
          <p:nvPr/>
        </p:nvPicPr>
        <p:blipFill>
          <a:blip r:embed="rId3"/>
          <a:stretch>
            <a:fillRect/>
          </a:stretch>
        </p:blipFill>
        <p:spPr>
          <a:xfrm>
            <a:off x="499582" y="3460347"/>
            <a:ext cx="3386667" cy="2540000"/>
          </a:xfrm>
          <a:prstGeom prst="rect">
            <a:avLst/>
          </a:prstGeom>
        </p:spPr>
      </p:pic>
      <p:pic>
        <p:nvPicPr>
          <p:cNvPr id="7" name="Picture 6">
            <a:extLst>
              <a:ext uri="{FF2B5EF4-FFF2-40B4-BE49-F238E27FC236}">
                <a16:creationId xmlns:a16="http://schemas.microsoft.com/office/drawing/2014/main" id="{C21EF4E0-0957-8545-9585-7B4A1E49FB41}"/>
              </a:ext>
            </a:extLst>
          </p:cNvPr>
          <p:cNvPicPr>
            <a:picLocks noChangeAspect="1"/>
          </p:cNvPicPr>
          <p:nvPr/>
        </p:nvPicPr>
        <p:blipFill>
          <a:blip r:embed="rId4"/>
          <a:stretch>
            <a:fillRect/>
          </a:stretch>
        </p:blipFill>
        <p:spPr>
          <a:xfrm>
            <a:off x="8611990" y="1294240"/>
            <a:ext cx="2128040" cy="2128040"/>
          </a:xfrm>
          <a:prstGeom prst="rect">
            <a:avLst/>
          </a:prstGeom>
        </p:spPr>
      </p:pic>
      <p:pic>
        <p:nvPicPr>
          <p:cNvPr id="8" name="Picture 7">
            <a:extLst>
              <a:ext uri="{FF2B5EF4-FFF2-40B4-BE49-F238E27FC236}">
                <a16:creationId xmlns:a16="http://schemas.microsoft.com/office/drawing/2014/main" id="{E11F8430-D1E0-2547-A8D6-38A96F09704C}"/>
              </a:ext>
            </a:extLst>
          </p:cNvPr>
          <p:cNvPicPr>
            <a:picLocks noChangeAspect="1"/>
          </p:cNvPicPr>
          <p:nvPr/>
        </p:nvPicPr>
        <p:blipFill>
          <a:blip r:embed="rId5"/>
          <a:stretch>
            <a:fillRect/>
          </a:stretch>
        </p:blipFill>
        <p:spPr>
          <a:xfrm>
            <a:off x="8295489" y="3379807"/>
            <a:ext cx="3396928" cy="2545357"/>
          </a:xfrm>
          <a:prstGeom prst="rect">
            <a:avLst/>
          </a:prstGeom>
        </p:spPr>
      </p:pic>
      <p:sp>
        <p:nvSpPr>
          <p:cNvPr id="9" name="TextBox 8">
            <a:extLst>
              <a:ext uri="{FF2B5EF4-FFF2-40B4-BE49-F238E27FC236}">
                <a16:creationId xmlns:a16="http://schemas.microsoft.com/office/drawing/2014/main" id="{9ED82559-3739-5D48-B1CC-5D058AD887CA}"/>
              </a:ext>
            </a:extLst>
          </p:cNvPr>
          <p:cNvSpPr txBox="1"/>
          <p:nvPr/>
        </p:nvSpPr>
        <p:spPr>
          <a:xfrm>
            <a:off x="347242" y="5925164"/>
            <a:ext cx="958383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Blasts cannot be reliably distinguished from each other based on morphology alone. </a:t>
            </a:r>
          </a:p>
          <a:p>
            <a:pPr marL="342900" indent="-342900">
              <a:buFont typeface="Arial" panose="020B0604020202020204" pitchFamily="34" charset="0"/>
              <a:buChar char="•"/>
            </a:pPr>
            <a:r>
              <a:rPr lang="en-US" sz="2000" dirty="0"/>
              <a:t>The exception are blasts with Auer Rod(s) which are unique to abnormal Myeloblasts and abnormal promyelocytes as noted in some AMLs and APL. </a:t>
            </a:r>
          </a:p>
        </p:txBody>
      </p:sp>
      <p:pic>
        <p:nvPicPr>
          <p:cNvPr id="10" name="Picture 9">
            <a:extLst>
              <a:ext uri="{FF2B5EF4-FFF2-40B4-BE49-F238E27FC236}">
                <a16:creationId xmlns:a16="http://schemas.microsoft.com/office/drawing/2014/main" id="{8583D929-03EA-AE48-ADA1-F8777DD9900B}"/>
              </a:ext>
            </a:extLst>
          </p:cNvPr>
          <p:cNvPicPr>
            <a:picLocks noChangeAspect="1"/>
          </p:cNvPicPr>
          <p:nvPr/>
        </p:nvPicPr>
        <p:blipFill>
          <a:blip r:embed="rId6"/>
          <a:stretch>
            <a:fillRect/>
          </a:stretch>
        </p:blipFill>
        <p:spPr>
          <a:xfrm>
            <a:off x="1451970" y="1294240"/>
            <a:ext cx="2128040" cy="2128040"/>
          </a:xfrm>
          <a:prstGeom prst="rect">
            <a:avLst/>
          </a:prstGeom>
        </p:spPr>
      </p:pic>
      <p:pic>
        <p:nvPicPr>
          <p:cNvPr id="11" name="Picture 10">
            <a:extLst>
              <a:ext uri="{FF2B5EF4-FFF2-40B4-BE49-F238E27FC236}">
                <a16:creationId xmlns:a16="http://schemas.microsoft.com/office/drawing/2014/main" id="{C221A8CD-1BFE-3141-9285-FCC989376973}"/>
              </a:ext>
            </a:extLst>
          </p:cNvPr>
          <p:cNvPicPr>
            <a:picLocks noChangeAspect="1"/>
          </p:cNvPicPr>
          <p:nvPr/>
        </p:nvPicPr>
        <p:blipFill>
          <a:blip r:embed="rId7"/>
          <a:stretch>
            <a:fillRect/>
          </a:stretch>
        </p:blipFill>
        <p:spPr>
          <a:xfrm>
            <a:off x="5031980" y="1295033"/>
            <a:ext cx="2128040" cy="2128040"/>
          </a:xfrm>
          <a:prstGeom prst="rect">
            <a:avLst/>
          </a:prstGeom>
        </p:spPr>
      </p:pic>
      <p:pic>
        <p:nvPicPr>
          <p:cNvPr id="12" name="Picture 11">
            <a:extLst>
              <a:ext uri="{FF2B5EF4-FFF2-40B4-BE49-F238E27FC236}">
                <a16:creationId xmlns:a16="http://schemas.microsoft.com/office/drawing/2014/main" id="{F5FF91AA-1487-614C-ACF0-9E998361DC4C}"/>
              </a:ext>
            </a:extLst>
          </p:cNvPr>
          <p:cNvPicPr>
            <a:picLocks noChangeAspect="1"/>
          </p:cNvPicPr>
          <p:nvPr/>
        </p:nvPicPr>
        <p:blipFill>
          <a:blip r:embed="rId8"/>
          <a:stretch>
            <a:fillRect/>
          </a:stretch>
        </p:blipFill>
        <p:spPr>
          <a:xfrm>
            <a:off x="4390962" y="3460347"/>
            <a:ext cx="3410076" cy="2557557"/>
          </a:xfrm>
          <a:prstGeom prst="rect">
            <a:avLst/>
          </a:prstGeom>
        </p:spPr>
      </p:pic>
      <p:sp>
        <p:nvSpPr>
          <p:cNvPr id="14" name="TextBox 13">
            <a:extLst>
              <a:ext uri="{FF2B5EF4-FFF2-40B4-BE49-F238E27FC236}">
                <a16:creationId xmlns:a16="http://schemas.microsoft.com/office/drawing/2014/main" id="{41AC9904-3068-E044-ABD5-7E67626893A7}"/>
              </a:ext>
            </a:extLst>
          </p:cNvPr>
          <p:cNvSpPr txBox="1"/>
          <p:nvPr/>
        </p:nvSpPr>
        <p:spPr>
          <a:xfrm>
            <a:off x="6766076" y="1727962"/>
            <a:ext cx="1378860" cy="646331"/>
          </a:xfrm>
          <a:prstGeom prst="rect">
            <a:avLst/>
          </a:prstGeom>
          <a:noFill/>
        </p:spPr>
        <p:txBody>
          <a:bodyPr wrap="square" rtlCol="0">
            <a:spAutoFit/>
          </a:bodyPr>
          <a:lstStyle/>
          <a:p>
            <a:r>
              <a:rPr lang="en-US" sz="1200" dirty="0">
                <a:solidFill>
                  <a:srgbClr val="FF0000"/>
                </a:solidFill>
              </a:rPr>
              <a:t>Hypogranular APL:</a:t>
            </a:r>
          </a:p>
          <a:p>
            <a:r>
              <a:rPr lang="en-US" sz="1200" dirty="0">
                <a:solidFill>
                  <a:srgbClr val="FF0000"/>
                </a:solidFill>
              </a:rPr>
              <a:t>bilobed or folded nuclei</a:t>
            </a:r>
          </a:p>
        </p:txBody>
      </p:sp>
    </p:spTree>
    <p:extLst>
      <p:ext uri="{BB962C8B-B14F-4D97-AF65-F5344CB8AC3E}">
        <p14:creationId xmlns:p14="http://schemas.microsoft.com/office/powerpoint/2010/main" val="3705551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D81A-4CC8-D644-AA74-42F1A108FD60}"/>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3A674F8A-CEA6-EE41-8079-BF44C5144860}"/>
              </a:ext>
            </a:extLst>
          </p:cNvPr>
          <p:cNvSpPr>
            <a:spLocks noGrp="1"/>
          </p:cNvSpPr>
          <p:nvPr>
            <p:ph idx="1"/>
          </p:nvPr>
        </p:nvSpPr>
        <p:spPr>
          <a:xfrm>
            <a:off x="838200" y="1825625"/>
            <a:ext cx="4780280" cy="4351338"/>
          </a:xfrm>
        </p:spPr>
        <p:txBody>
          <a:bodyPr/>
          <a:lstStyle/>
          <a:p>
            <a:r>
              <a:rPr lang="en-US" dirty="0"/>
              <a:t>55M correctional officer p/w acute onset of lower extremity numbness and weakness upon getting up from bed 9 days prior to presentation to Regions</a:t>
            </a:r>
          </a:p>
          <a:p>
            <a:pPr lvl="1"/>
            <a:r>
              <a:rPr lang="en-US" dirty="0"/>
              <a:t>PSA 150 </a:t>
            </a:r>
          </a:p>
          <a:p>
            <a:r>
              <a:rPr lang="en-US" dirty="0"/>
              <a:t>What do you recommend?</a:t>
            </a:r>
          </a:p>
        </p:txBody>
      </p:sp>
      <p:pic>
        <p:nvPicPr>
          <p:cNvPr id="4" name="Picture 3">
            <a:extLst>
              <a:ext uri="{FF2B5EF4-FFF2-40B4-BE49-F238E27FC236}">
                <a16:creationId xmlns:a16="http://schemas.microsoft.com/office/drawing/2014/main" id="{1D79D3D0-16A1-4E45-BBAE-EE5517AB16D5}"/>
              </a:ext>
            </a:extLst>
          </p:cNvPr>
          <p:cNvPicPr>
            <a:picLocks noChangeAspect="1"/>
          </p:cNvPicPr>
          <p:nvPr/>
        </p:nvPicPr>
        <p:blipFill rotWithShape="1">
          <a:blip r:embed="rId3"/>
          <a:srcRect l="35863"/>
          <a:stretch/>
        </p:blipFill>
        <p:spPr>
          <a:xfrm>
            <a:off x="5855399" y="1825625"/>
            <a:ext cx="2903682" cy="4165600"/>
          </a:xfrm>
          <a:prstGeom prst="rect">
            <a:avLst/>
          </a:prstGeom>
        </p:spPr>
      </p:pic>
      <p:pic>
        <p:nvPicPr>
          <p:cNvPr id="5" name="Picture 4">
            <a:extLst>
              <a:ext uri="{FF2B5EF4-FFF2-40B4-BE49-F238E27FC236}">
                <a16:creationId xmlns:a16="http://schemas.microsoft.com/office/drawing/2014/main" id="{6C7B8C8F-B3AF-1F45-A980-7A1B87F462FF}"/>
              </a:ext>
            </a:extLst>
          </p:cNvPr>
          <p:cNvPicPr>
            <a:picLocks noChangeAspect="1"/>
          </p:cNvPicPr>
          <p:nvPr/>
        </p:nvPicPr>
        <p:blipFill>
          <a:blip r:embed="rId4"/>
          <a:stretch>
            <a:fillRect/>
          </a:stretch>
        </p:blipFill>
        <p:spPr>
          <a:xfrm>
            <a:off x="9013929" y="1825625"/>
            <a:ext cx="3043867" cy="4165600"/>
          </a:xfrm>
          <a:prstGeom prst="rect">
            <a:avLst/>
          </a:prstGeom>
        </p:spPr>
      </p:pic>
    </p:spTree>
    <p:extLst>
      <p:ext uri="{BB962C8B-B14F-4D97-AF65-F5344CB8AC3E}">
        <p14:creationId xmlns:p14="http://schemas.microsoft.com/office/powerpoint/2010/main" val="394385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AF2A4-AE2D-7543-BDEE-C35CEA442F55}"/>
              </a:ext>
            </a:extLst>
          </p:cNvPr>
          <p:cNvSpPr>
            <a:spLocks noGrp="1"/>
          </p:cNvSpPr>
          <p:nvPr>
            <p:ph type="title"/>
          </p:nvPr>
        </p:nvSpPr>
        <p:spPr/>
        <p:txBody>
          <a:bodyPr/>
          <a:lstStyle/>
          <a:p>
            <a:r>
              <a:rPr lang="en-US" dirty="0"/>
              <a:t>Cord compression</a:t>
            </a:r>
          </a:p>
        </p:txBody>
      </p:sp>
      <p:sp>
        <p:nvSpPr>
          <p:cNvPr id="3" name="Content Placeholder 2">
            <a:extLst>
              <a:ext uri="{FF2B5EF4-FFF2-40B4-BE49-F238E27FC236}">
                <a16:creationId xmlns:a16="http://schemas.microsoft.com/office/drawing/2014/main" id="{CE3DE51F-8309-ED41-A232-886E40F01026}"/>
              </a:ext>
            </a:extLst>
          </p:cNvPr>
          <p:cNvSpPr>
            <a:spLocks noGrp="1"/>
          </p:cNvSpPr>
          <p:nvPr>
            <p:ph idx="1"/>
          </p:nvPr>
        </p:nvSpPr>
        <p:spPr>
          <a:xfrm>
            <a:off x="838200" y="1825625"/>
            <a:ext cx="6436360" cy="4351338"/>
          </a:xfrm>
        </p:spPr>
        <p:txBody>
          <a:bodyPr>
            <a:normAutofit fontScale="62500" lnSpcReduction="20000"/>
          </a:bodyPr>
          <a:lstStyle/>
          <a:p>
            <a:r>
              <a:rPr lang="en-US" dirty="0"/>
              <a:t>Pathophysiology</a:t>
            </a:r>
          </a:p>
          <a:p>
            <a:pPr lvl="1"/>
            <a:r>
              <a:rPr lang="en-US" dirty="0"/>
              <a:t>Metastases to the spinal column grow to gradually compress the spinal cord OR cause a vertebral fracture with sudden pain and neurologic deficits</a:t>
            </a:r>
          </a:p>
          <a:p>
            <a:pPr lvl="1"/>
            <a:r>
              <a:rPr lang="en-US" dirty="0"/>
              <a:t> 15% cervical, 60% thoracic, 25% lumbar</a:t>
            </a:r>
          </a:p>
          <a:p>
            <a:r>
              <a:rPr lang="en-US" dirty="0"/>
              <a:t>Etiology: </a:t>
            </a:r>
          </a:p>
          <a:p>
            <a:pPr lvl="1"/>
            <a:r>
              <a:rPr lang="en-US" dirty="0"/>
              <a:t>Most common – breast, lung, prostate </a:t>
            </a:r>
          </a:p>
          <a:p>
            <a:pPr lvl="1"/>
            <a:r>
              <a:rPr lang="en-US" dirty="0"/>
              <a:t>Myeloma, NHL, RCC have a proclivity for spine; any cancer can cause it</a:t>
            </a:r>
          </a:p>
          <a:p>
            <a:r>
              <a:rPr lang="en-US" dirty="0"/>
              <a:t>History</a:t>
            </a:r>
          </a:p>
          <a:p>
            <a:pPr lvl="1"/>
            <a:r>
              <a:rPr lang="en-US" dirty="0"/>
              <a:t>Back pain (85%) with point tenderness, worse at night or with </a:t>
            </a:r>
            <a:r>
              <a:rPr lang="en-US" dirty="0" err="1"/>
              <a:t>valsalva</a:t>
            </a:r>
            <a:r>
              <a:rPr lang="en-US" dirty="0"/>
              <a:t>, radicular symptoms precede neurologic decline by weeks</a:t>
            </a:r>
          </a:p>
          <a:p>
            <a:pPr lvl="1"/>
            <a:r>
              <a:rPr lang="en-US" dirty="0"/>
              <a:t>Progresses over days to hours to motor weakness, inability to walk (70%) hyperreflexia, bowel/bladder incontinence, sensory level</a:t>
            </a:r>
          </a:p>
          <a:p>
            <a:r>
              <a:rPr lang="en-US" dirty="0"/>
              <a:t>Exam</a:t>
            </a:r>
          </a:p>
          <a:p>
            <a:pPr lvl="1"/>
            <a:r>
              <a:rPr lang="en-US" dirty="0"/>
              <a:t>Back/spine exam, percussion for point tenderness</a:t>
            </a:r>
          </a:p>
          <a:p>
            <a:pPr lvl="1"/>
            <a:r>
              <a:rPr lang="en-US" dirty="0"/>
              <a:t>Straight leg raise assessing for sciatica</a:t>
            </a:r>
          </a:p>
          <a:p>
            <a:pPr lvl="1"/>
            <a:r>
              <a:rPr lang="en-US" dirty="0"/>
              <a:t>Thorough neuro exam including strength, reflexes, Babinski, sensory exam, rectal tone, saddle anesthesia, post void residual</a:t>
            </a:r>
          </a:p>
        </p:txBody>
      </p:sp>
      <p:pic>
        <p:nvPicPr>
          <p:cNvPr id="4" name="Picture 3">
            <a:extLst>
              <a:ext uri="{FF2B5EF4-FFF2-40B4-BE49-F238E27FC236}">
                <a16:creationId xmlns:a16="http://schemas.microsoft.com/office/drawing/2014/main" id="{45082934-4350-3B4B-B413-824B1CD590C7}"/>
              </a:ext>
            </a:extLst>
          </p:cNvPr>
          <p:cNvPicPr>
            <a:picLocks noChangeAspect="1"/>
          </p:cNvPicPr>
          <p:nvPr/>
        </p:nvPicPr>
        <p:blipFill rotWithShape="1">
          <a:blip r:embed="rId2"/>
          <a:srcRect l="530" t="1020" r="41843" b="1432"/>
          <a:stretch/>
        </p:blipFill>
        <p:spPr>
          <a:xfrm>
            <a:off x="7518400" y="1442720"/>
            <a:ext cx="4419722" cy="4846320"/>
          </a:xfrm>
          <a:prstGeom prst="rect">
            <a:avLst/>
          </a:prstGeom>
        </p:spPr>
      </p:pic>
      <p:sp>
        <p:nvSpPr>
          <p:cNvPr id="5" name="TextBox 4">
            <a:extLst>
              <a:ext uri="{FF2B5EF4-FFF2-40B4-BE49-F238E27FC236}">
                <a16:creationId xmlns:a16="http://schemas.microsoft.com/office/drawing/2014/main" id="{2D0AB0FC-B0F2-2E46-9B8F-E7AE029BC22E}"/>
              </a:ext>
            </a:extLst>
          </p:cNvPr>
          <p:cNvSpPr txBox="1"/>
          <p:nvPr/>
        </p:nvSpPr>
        <p:spPr>
          <a:xfrm>
            <a:off x="9418484" y="6513830"/>
            <a:ext cx="2773516" cy="369332"/>
          </a:xfrm>
          <a:prstGeom prst="rect">
            <a:avLst/>
          </a:prstGeom>
          <a:noFill/>
        </p:spPr>
        <p:txBody>
          <a:bodyPr wrap="none" rtlCol="0">
            <a:spAutoFit/>
          </a:bodyPr>
          <a:lstStyle/>
          <a:p>
            <a:r>
              <a:rPr lang="en-US" dirty="0">
                <a:hlinkClick r:id="rId3"/>
              </a:rPr>
              <a:t>NEJM 2017; 376:1358-1369</a:t>
            </a:r>
            <a:endParaRPr lang="en-US" dirty="0"/>
          </a:p>
        </p:txBody>
      </p:sp>
    </p:spTree>
    <p:extLst>
      <p:ext uri="{BB962C8B-B14F-4D97-AF65-F5344CB8AC3E}">
        <p14:creationId xmlns:p14="http://schemas.microsoft.com/office/powerpoint/2010/main" val="3596488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835E-F817-8E40-AC7D-E2D17CFDF665}"/>
              </a:ext>
            </a:extLst>
          </p:cNvPr>
          <p:cNvSpPr>
            <a:spLocks noGrp="1"/>
          </p:cNvSpPr>
          <p:nvPr>
            <p:ph type="title"/>
          </p:nvPr>
        </p:nvSpPr>
        <p:spPr/>
        <p:txBody>
          <a:bodyPr/>
          <a:lstStyle/>
          <a:p>
            <a:r>
              <a:rPr lang="en-US" dirty="0"/>
              <a:t>Cord compression</a:t>
            </a:r>
          </a:p>
        </p:txBody>
      </p:sp>
      <p:sp>
        <p:nvSpPr>
          <p:cNvPr id="3" name="Content Placeholder 2">
            <a:extLst>
              <a:ext uri="{FF2B5EF4-FFF2-40B4-BE49-F238E27FC236}">
                <a16:creationId xmlns:a16="http://schemas.microsoft.com/office/drawing/2014/main" id="{4AC908BC-F1C4-F94B-B513-82100A93F9C7}"/>
              </a:ext>
            </a:extLst>
          </p:cNvPr>
          <p:cNvSpPr>
            <a:spLocks noGrp="1"/>
          </p:cNvSpPr>
          <p:nvPr>
            <p:ph idx="1"/>
          </p:nvPr>
        </p:nvSpPr>
        <p:spPr/>
        <p:txBody>
          <a:bodyPr>
            <a:normAutofit lnSpcReduction="10000"/>
          </a:bodyPr>
          <a:lstStyle/>
          <a:p>
            <a:r>
              <a:rPr lang="en-US" dirty="0"/>
              <a:t>Diagnosis</a:t>
            </a:r>
          </a:p>
          <a:p>
            <a:pPr lvl="1"/>
            <a:r>
              <a:rPr lang="en-US" dirty="0"/>
              <a:t>MRI full spine is the most sensitive and specific test</a:t>
            </a:r>
          </a:p>
          <a:p>
            <a:pPr lvl="1"/>
            <a:r>
              <a:rPr lang="en-US" dirty="0"/>
              <a:t>CT is generally not adequate unless MRI cannot be obtained; myelography is uncommon but more sensitive</a:t>
            </a:r>
          </a:p>
          <a:p>
            <a:r>
              <a:rPr lang="en-US" dirty="0"/>
              <a:t>Management: consult neurosurgery and radiation oncology</a:t>
            </a:r>
          </a:p>
          <a:p>
            <a:pPr lvl="1"/>
            <a:r>
              <a:rPr lang="en-US" dirty="0"/>
              <a:t>Surgery + radiation preserves ability to walk (84% vs 57%) and walking time (122d vs 13d) more than radiation alone</a:t>
            </a:r>
          </a:p>
          <a:p>
            <a:pPr lvl="1"/>
            <a:r>
              <a:rPr lang="en-US" dirty="0"/>
              <a:t>Spinal column stability and functional status are important factors in decision for surgery</a:t>
            </a:r>
          </a:p>
          <a:p>
            <a:r>
              <a:rPr lang="en-US" dirty="0"/>
              <a:t>Dexamethasone 10mg IV x1, then 4mg PO q6h</a:t>
            </a:r>
          </a:p>
          <a:p>
            <a:r>
              <a:rPr lang="en-US" dirty="0"/>
              <a:t>Tumor markers</a:t>
            </a:r>
          </a:p>
        </p:txBody>
      </p:sp>
      <p:sp>
        <p:nvSpPr>
          <p:cNvPr id="6" name="TextBox 5">
            <a:extLst>
              <a:ext uri="{FF2B5EF4-FFF2-40B4-BE49-F238E27FC236}">
                <a16:creationId xmlns:a16="http://schemas.microsoft.com/office/drawing/2014/main" id="{786DAF7F-8710-1E40-96BF-A91252014561}"/>
              </a:ext>
            </a:extLst>
          </p:cNvPr>
          <p:cNvSpPr txBox="1"/>
          <p:nvPr/>
        </p:nvSpPr>
        <p:spPr>
          <a:xfrm>
            <a:off x="9409699" y="6602722"/>
            <a:ext cx="2782301" cy="276999"/>
          </a:xfrm>
          <a:prstGeom prst="rect">
            <a:avLst/>
          </a:prstGeom>
          <a:noFill/>
        </p:spPr>
        <p:txBody>
          <a:bodyPr wrap="none" rtlCol="0">
            <a:spAutoFit/>
          </a:bodyPr>
          <a:lstStyle/>
          <a:p>
            <a:pPr algn="r"/>
            <a:r>
              <a:rPr lang="fr" sz="1200" dirty="0"/>
              <a:t>Lancet. 2005 </a:t>
            </a:r>
            <a:r>
              <a:rPr lang="fr" sz="1200" dirty="0" err="1"/>
              <a:t>Aug</a:t>
            </a:r>
            <a:r>
              <a:rPr lang="fr" sz="1200" dirty="0"/>
              <a:t> 20-26;366(9486):643-8.</a:t>
            </a:r>
            <a:endParaRPr lang="en-US" sz="1200" dirty="0"/>
          </a:p>
        </p:txBody>
      </p:sp>
    </p:spTree>
    <p:extLst>
      <p:ext uri="{BB962C8B-B14F-4D97-AF65-F5344CB8AC3E}">
        <p14:creationId xmlns:p14="http://schemas.microsoft.com/office/powerpoint/2010/main" val="1253619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15EF0-EA8E-FF4C-ADFC-35C38852816D}"/>
              </a:ext>
            </a:extLst>
          </p:cNvPr>
          <p:cNvSpPr>
            <a:spLocks noGrp="1"/>
          </p:cNvSpPr>
          <p:nvPr>
            <p:ph type="title"/>
          </p:nvPr>
        </p:nvSpPr>
        <p:spPr/>
        <p:txBody>
          <a:bodyPr/>
          <a:lstStyle/>
          <a:p>
            <a:r>
              <a:rPr lang="en-US" dirty="0"/>
              <a:t>CRS/ICANS</a:t>
            </a:r>
          </a:p>
        </p:txBody>
      </p:sp>
      <p:sp>
        <p:nvSpPr>
          <p:cNvPr id="5" name="Content Placeholder 4">
            <a:extLst>
              <a:ext uri="{FF2B5EF4-FFF2-40B4-BE49-F238E27FC236}">
                <a16:creationId xmlns:a16="http://schemas.microsoft.com/office/drawing/2014/main" id="{E522FA95-72F3-6D4D-9826-E4222B7B9C5B}"/>
              </a:ext>
            </a:extLst>
          </p:cNvPr>
          <p:cNvSpPr>
            <a:spLocks noGrp="1"/>
          </p:cNvSpPr>
          <p:nvPr>
            <p:ph sz="half" idx="1"/>
          </p:nvPr>
        </p:nvSpPr>
        <p:spPr/>
        <p:txBody>
          <a:bodyPr>
            <a:normAutofit fontScale="92500" lnSpcReduction="20000"/>
          </a:bodyPr>
          <a:lstStyle/>
          <a:p>
            <a:r>
              <a:rPr lang="en-US" dirty="0"/>
              <a:t>Initially described with CAR-T </a:t>
            </a:r>
          </a:p>
          <a:p>
            <a:pPr lvl="1"/>
            <a:r>
              <a:rPr lang="en-US" dirty="0"/>
              <a:t>Can occur with any T-cell activating therapy e.g. blinatumomab (bispecific T-cell engager)</a:t>
            </a:r>
          </a:p>
          <a:p>
            <a:r>
              <a:rPr lang="en-US" dirty="0"/>
              <a:t>CRS 4 cardinal symptoms:</a:t>
            </a:r>
          </a:p>
          <a:p>
            <a:pPr lvl="1"/>
            <a:r>
              <a:rPr lang="en-US" dirty="0"/>
              <a:t>Fever</a:t>
            </a:r>
          </a:p>
          <a:p>
            <a:pPr lvl="1"/>
            <a:r>
              <a:rPr lang="en-US" dirty="0"/>
              <a:t>Hypoxia</a:t>
            </a:r>
          </a:p>
          <a:p>
            <a:pPr lvl="1"/>
            <a:r>
              <a:rPr lang="en-US" dirty="0"/>
              <a:t>Hypotension</a:t>
            </a:r>
          </a:p>
          <a:p>
            <a:pPr lvl="1"/>
            <a:r>
              <a:rPr lang="en-US" dirty="0"/>
              <a:t>Organ dysfunction</a:t>
            </a:r>
          </a:p>
          <a:p>
            <a:r>
              <a:rPr lang="en-US" dirty="0"/>
              <a:t>Treat grade 2-4 CRS with tocilizumab 8mg/kg IV</a:t>
            </a:r>
          </a:p>
          <a:p>
            <a:pPr lvl="1"/>
            <a:r>
              <a:rPr lang="en-US" dirty="0"/>
              <a:t>Treat grade 2-4 ICANS without CRS with Dexamethasone 10mg IV q6h</a:t>
            </a:r>
          </a:p>
        </p:txBody>
      </p:sp>
      <p:pic>
        <p:nvPicPr>
          <p:cNvPr id="4" name="Picture 3">
            <a:extLst>
              <a:ext uri="{FF2B5EF4-FFF2-40B4-BE49-F238E27FC236}">
                <a16:creationId xmlns:a16="http://schemas.microsoft.com/office/drawing/2014/main" id="{2868B7E8-A25B-8647-A791-2F63196FA1CE}"/>
              </a:ext>
            </a:extLst>
          </p:cNvPr>
          <p:cNvPicPr>
            <a:picLocks noChangeAspect="1"/>
          </p:cNvPicPr>
          <p:nvPr/>
        </p:nvPicPr>
        <p:blipFill>
          <a:blip r:embed="rId2"/>
          <a:stretch>
            <a:fillRect/>
          </a:stretch>
        </p:blipFill>
        <p:spPr>
          <a:xfrm>
            <a:off x="6172202" y="1543419"/>
            <a:ext cx="5181598" cy="4633544"/>
          </a:xfrm>
          <a:prstGeom prst="rect">
            <a:avLst/>
          </a:prstGeom>
        </p:spPr>
      </p:pic>
      <p:sp>
        <p:nvSpPr>
          <p:cNvPr id="7" name="TextBox 6">
            <a:extLst>
              <a:ext uri="{FF2B5EF4-FFF2-40B4-BE49-F238E27FC236}">
                <a16:creationId xmlns:a16="http://schemas.microsoft.com/office/drawing/2014/main" id="{732F7C24-107E-1947-A457-955C6264073F}"/>
              </a:ext>
            </a:extLst>
          </p:cNvPr>
          <p:cNvSpPr txBox="1"/>
          <p:nvPr/>
        </p:nvSpPr>
        <p:spPr>
          <a:xfrm>
            <a:off x="6875673" y="6581001"/>
            <a:ext cx="5316327" cy="276999"/>
          </a:xfrm>
          <a:prstGeom prst="rect">
            <a:avLst/>
          </a:prstGeom>
          <a:noFill/>
        </p:spPr>
        <p:txBody>
          <a:bodyPr wrap="none" rtlCol="0">
            <a:spAutoFit/>
          </a:bodyPr>
          <a:lstStyle/>
          <a:p>
            <a:r>
              <a:rPr lang="en-US" sz="1200" dirty="0">
                <a:hlinkClick r:id="rId3"/>
              </a:rPr>
              <a:t>Nat Rev Immunol. 2022 Feb;22(2):85-96</a:t>
            </a:r>
            <a:r>
              <a:rPr lang="en-US" sz="1200" dirty="0"/>
              <a:t>, </a:t>
            </a:r>
            <a:r>
              <a:rPr lang="da" sz="1200" dirty="0">
                <a:hlinkClick r:id="rId4"/>
              </a:rPr>
              <a:t>Nat Rev Drug Discov 18, 585–608 (2019)</a:t>
            </a:r>
            <a:r>
              <a:rPr lang="da" sz="1200" dirty="0"/>
              <a:t>.</a:t>
            </a:r>
            <a:endParaRPr lang="en-US" sz="1200" dirty="0"/>
          </a:p>
        </p:txBody>
      </p:sp>
      <p:pic>
        <p:nvPicPr>
          <p:cNvPr id="8" name="Picture 7">
            <a:extLst>
              <a:ext uri="{FF2B5EF4-FFF2-40B4-BE49-F238E27FC236}">
                <a16:creationId xmlns:a16="http://schemas.microsoft.com/office/drawing/2014/main" id="{7EA08458-CD83-0C4F-AC3A-D7A677CE7AEA}"/>
              </a:ext>
            </a:extLst>
          </p:cNvPr>
          <p:cNvPicPr>
            <a:picLocks noChangeAspect="1"/>
          </p:cNvPicPr>
          <p:nvPr/>
        </p:nvPicPr>
        <p:blipFill>
          <a:blip r:embed="rId5"/>
          <a:stretch>
            <a:fillRect/>
          </a:stretch>
        </p:blipFill>
        <p:spPr>
          <a:xfrm>
            <a:off x="10024734" y="104175"/>
            <a:ext cx="2086241" cy="2199190"/>
          </a:xfrm>
          <a:prstGeom prst="rect">
            <a:avLst/>
          </a:prstGeom>
        </p:spPr>
      </p:pic>
    </p:spTree>
    <p:extLst>
      <p:ext uri="{BB962C8B-B14F-4D97-AF65-F5344CB8AC3E}">
        <p14:creationId xmlns:p14="http://schemas.microsoft.com/office/powerpoint/2010/main" val="122838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F6FA26-F068-D146-981C-0E824A3F1118}"/>
              </a:ext>
            </a:extLst>
          </p:cNvPr>
          <p:cNvPicPr>
            <a:picLocks noChangeAspect="1"/>
          </p:cNvPicPr>
          <p:nvPr/>
        </p:nvPicPr>
        <p:blipFill>
          <a:blip r:embed="rId3"/>
          <a:stretch>
            <a:fillRect/>
          </a:stretch>
        </p:blipFill>
        <p:spPr>
          <a:xfrm>
            <a:off x="7169793" y="1417116"/>
            <a:ext cx="4673836" cy="4995944"/>
          </a:xfrm>
          <a:prstGeom prst="rect">
            <a:avLst/>
          </a:prstGeom>
        </p:spPr>
      </p:pic>
      <p:sp>
        <p:nvSpPr>
          <p:cNvPr id="2" name="Title 1">
            <a:extLst>
              <a:ext uri="{FF2B5EF4-FFF2-40B4-BE49-F238E27FC236}">
                <a16:creationId xmlns:a16="http://schemas.microsoft.com/office/drawing/2014/main" id="{5DCC522A-3637-E14E-95DC-378B64565698}"/>
              </a:ext>
            </a:extLst>
          </p:cNvPr>
          <p:cNvSpPr>
            <a:spLocks noGrp="1"/>
          </p:cNvSpPr>
          <p:nvPr>
            <p:ph type="title"/>
          </p:nvPr>
        </p:nvSpPr>
        <p:spPr/>
        <p:txBody>
          <a:bodyPr/>
          <a:lstStyle/>
          <a:p>
            <a:r>
              <a:rPr lang="en-US" dirty="0"/>
              <a:t>Cytokine release syndrome (CRS)</a:t>
            </a:r>
          </a:p>
        </p:txBody>
      </p:sp>
      <p:pic>
        <p:nvPicPr>
          <p:cNvPr id="5" name="Picture 4">
            <a:extLst>
              <a:ext uri="{FF2B5EF4-FFF2-40B4-BE49-F238E27FC236}">
                <a16:creationId xmlns:a16="http://schemas.microsoft.com/office/drawing/2014/main" id="{865D154E-2097-5B47-9EC8-62AA590F40A7}"/>
              </a:ext>
            </a:extLst>
          </p:cNvPr>
          <p:cNvPicPr>
            <a:picLocks noChangeAspect="1"/>
          </p:cNvPicPr>
          <p:nvPr/>
        </p:nvPicPr>
        <p:blipFill>
          <a:blip r:embed="rId4"/>
          <a:stretch>
            <a:fillRect/>
          </a:stretch>
        </p:blipFill>
        <p:spPr>
          <a:xfrm>
            <a:off x="689837" y="1496932"/>
            <a:ext cx="6331593" cy="4995943"/>
          </a:xfrm>
          <a:prstGeom prst="rect">
            <a:avLst/>
          </a:prstGeom>
        </p:spPr>
      </p:pic>
      <p:pic>
        <p:nvPicPr>
          <p:cNvPr id="8" name="Picture 7">
            <a:extLst>
              <a:ext uri="{FF2B5EF4-FFF2-40B4-BE49-F238E27FC236}">
                <a16:creationId xmlns:a16="http://schemas.microsoft.com/office/drawing/2014/main" id="{EDD678BD-9048-A24A-84B5-A57F452FE929}"/>
              </a:ext>
            </a:extLst>
          </p:cNvPr>
          <p:cNvPicPr>
            <a:picLocks noChangeAspect="1"/>
          </p:cNvPicPr>
          <p:nvPr/>
        </p:nvPicPr>
        <p:blipFill rotWithShape="1">
          <a:blip r:embed="rId4"/>
          <a:srcRect b="34766"/>
          <a:stretch/>
        </p:blipFill>
        <p:spPr>
          <a:xfrm>
            <a:off x="689837" y="1498142"/>
            <a:ext cx="6331593" cy="3259055"/>
          </a:xfrm>
          <a:prstGeom prst="rect">
            <a:avLst/>
          </a:prstGeom>
        </p:spPr>
      </p:pic>
      <p:pic>
        <p:nvPicPr>
          <p:cNvPr id="7" name="Picture 6">
            <a:extLst>
              <a:ext uri="{FF2B5EF4-FFF2-40B4-BE49-F238E27FC236}">
                <a16:creationId xmlns:a16="http://schemas.microsoft.com/office/drawing/2014/main" id="{FDD4900E-3F36-3249-B19B-7CA6BAD039DC}"/>
              </a:ext>
            </a:extLst>
          </p:cNvPr>
          <p:cNvPicPr>
            <a:picLocks noChangeAspect="1"/>
          </p:cNvPicPr>
          <p:nvPr/>
        </p:nvPicPr>
        <p:blipFill rotWithShape="1">
          <a:blip r:embed="rId4"/>
          <a:srcRect l="27602" b="73467"/>
          <a:stretch/>
        </p:blipFill>
        <p:spPr>
          <a:xfrm>
            <a:off x="2442256" y="1496932"/>
            <a:ext cx="4583905" cy="1325563"/>
          </a:xfrm>
          <a:prstGeom prst="rect">
            <a:avLst/>
          </a:prstGeom>
        </p:spPr>
      </p:pic>
      <p:sp>
        <p:nvSpPr>
          <p:cNvPr id="9" name="TextBox 8">
            <a:extLst>
              <a:ext uri="{FF2B5EF4-FFF2-40B4-BE49-F238E27FC236}">
                <a16:creationId xmlns:a16="http://schemas.microsoft.com/office/drawing/2014/main" id="{37BA3556-C123-404B-8817-CCDDC76BAEC0}"/>
              </a:ext>
            </a:extLst>
          </p:cNvPr>
          <p:cNvSpPr txBox="1"/>
          <p:nvPr/>
        </p:nvSpPr>
        <p:spPr>
          <a:xfrm>
            <a:off x="6751215" y="6581001"/>
            <a:ext cx="5440785" cy="276999"/>
          </a:xfrm>
          <a:prstGeom prst="rect">
            <a:avLst/>
          </a:prstGeom>
          <a:noFill/>
        </p:spPr>
        <p:txBody>
          <a:bodyPr wrap="none" rtlCol="0">
            <a:spAutoFit/>
          </a:bodyPr>
          <a:lstStyle/>
          <a:p>
            <a:r>
              <a:rPr lang="en-US" sz="1200" dirty="0">
                <a:hlinkClick r:id="rId5"/>
              </a:rPr>
              <a:t>Nat Rev Immunol. 2022 Feb;22(2):85-96</a:t>
            </a:r>
            <a:r>
              <a:rPr lang="en-US" sz="1200" dirty="0"/>
              <a:t>, </a:t>
            </a:r>
            <a:r>
              <a:rPr lang="en-US" sz="1200" dirty="0">
                <a:hlinkClick r:id="rId6"/>
              </a:rPr>
              <a:t>J </a:t>
            </a:r>
            <a:r>
              <a:rPr lang="en-US" sz="1200" dirty="0" err="1">
                <a:hlinkClick r:id="rId6"/>
              </a:rPr>
              <a:t>Immunother</a:t>
            </a:r>
            <a:r>
              <a:rPr lang="en-US" sz="1200" dirty="0">
                <a:hlinkClick r:id="rId6"/>
              </a:rPr>
              <a:t> Cancer. 2018 Jun 15;6(1):56.</a:t>
            </a:r>
            <a:endParaRPr lang="en-US" sz="1200" dirty="0"/>
          </a:p>
        </p:txBody>
      </p:sp>
    </p:spTree>
    <p:extLst>
      <p:ext uri="{BB962C8B-B14F-4D97-AF65-F5344CB8AC3E}">
        <p14:creationId xmlns:p14="http://schemas.microsoft.com/office/powerpoint/2010/main" val="403671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A76A4-658D-B744-8A9F-46FF8D8DDBFE}"/>
              </a:ext>
            </a:extLst>
          </p:cNvPr>
          <p:cNvSpPr>
            <a:spLocks noGrp="1"/>
          </p:cNvSpPr>
          <p:nvPr>
            <p:ph type="title"/>
          </p:nvPr>
        </p:nvSpPr>
        <p:spPr/>
        <p:txBody>
          <a:bodyPr/>
          <a:lstStyle/>
          <a:p>
            <a:r>
              <a:rPr lang="en-US" dirty="0"/>
              <a:t>Immune effector cell-associated neurotoxicity syndrome (ICANS)</a:t>
            </a:r>
          </a:p>
        </p:txBody>
      </p:sp>
      <p:pic>
        <p:nvPicPr>
          <p:cNvPr id="4" name="Picture 3">
            <a:extLst>
              <a:ext uri="{FF2B5EF4-FFF2-40B4-BE49-F238E27FC236}">
                <a16:creationId xmlns:a16="http://schemas.microsoft.com/office/drawing/2014/main" id="{B60C0EC1-D15B-7948-AF2A-200DAA868CD0}"/>
              </a:ext>
            </a:extLst>
          </p:cNvPr>
          <p:cNvPicPr>
            <a:picLocks noChangeAspect="1"/>
          </p:cNvPicPr>
          <p:nvPr/>
        </p:nvPicPr>
        <p:blipFill>
          <a:blip r:embed="rId3"/>
          <a:stretch>
            <a:fillRect/>
          </a:stretch>
        </p:blipFill>
        <p:spPr>
          <a:xfrm>
            <a:off x="0" y="1690687"/>
            <a:ext cx="12189329" cy="4964755"/>
          </a:xfrm>
          <a:prstGeom prst="rect">
            <a:avLst/>
          </a:prstGeom>
        </p:spPr>
      </p:pic>
      <p:pic>
        <p:nvPicPr>
          <p:cNvPr id="5" name="Picture 4">
            <a:extLst>
              <a:ext uri="{FF2B5EF4-FFF2-40B4-BE49-F238E27FC236}">
                <a16:creationId xmlns:a16="http://schemas.microsoft.com/office/drawing/2014/main" id="{BDB3B97F-A53C-A041-9168-8E8A46BD6A12}"/>
              </a:ext>
            </a:extLst>
          </p:cNvPr>
          <p:cNvPicPr>
            <a:picLocks noChangeAspect="1"/>
          </p:cNvPicPr>
          <p:nvPr/>
        </p:nvPicPr>
        <p:blipFill rotWithShape="1">
          <a:blip r:embed="rId3"/>
          <a:srcRect r="46539"/>
          <a:stretch/>
        </p:blipFill>
        <p:spPr>
          <a:xfrm>
            <a:off x="0" y="1690687"/>
            <a:ext cx="6516548" cy="4964755"/>
          </a:xfrm>
          <a:prstGeom prst="rect">
            <a:avLst/>
          </a:prstGeom>
        </p:spPr>
      </p:pic>
      <p:sp>
        <p:nvSpPr>
          <p:cNvPr id="6" name="TextBox 5">
            <a:extLst>
              <a:ext uri="{FF2B5EF4-FFF2-40B4-BE49-F238E27FC236}">
                <a16:creationId xmlns:a16="http://schemas.microsoft.com/office/drawing/2014/main" id="{08703318-F33E-BC45-AB54-DA601338803A}"/>
              </a:ext>
            </a:extLst>
          </p:cNvPr>
          <p:cNvSpPr txBox="1"/>
          <p:nvPr/>
        </p:nvSpPr>
        <p:spPr>
          <a:xfrm>
            <a:off x="9465677" y="6581001"/>
            <a:ext cx="2726323" cy="276999"/>
          </a:xfrm>
          <a:prstGeom prst="rect">
            <a:avLst/>
          </a:prstGeom>
          <a:noFill/>
        </p:spPr>
        <p:txBody>
          <a:bodyPr wrap="none" rtlCol="0">
            <a:spAutoFit/>
          </a:bodyPr>
          <a:lstStyle/>
          <a:p>
            <a:pPr algn="r"/>
            <a:r>
              <a:rPr lang="en-US" sz="1200" dirty="0">
                <a:hlinkClick r:id="rId4"/>
              </a:rPr>
              <a:t>Nat Rev Immunol. 2022 Feb;22(2):85-96</a:t>
            </a:r>
            <a:endParaRPr lang="en-US" sz="1200" dirty="0"/>
          </a:p>
        </p:txBody>
      </p:sp>
    </p:spTree>
    <p:extLst>
      <p:ext uri="{BB962C8B-B14F-4D97-AF65-F5344CB8AC3E}">
        <p14:creationId xmlns:p14="http://schemas.microsoft.com/office/powerpoint/2010/main" val="12528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9278-DF89-B044-A23A-02DAA33BF2FD}"/>
              </a:ext>
            </a:extLst>
          </p:cNvPr>
          <p:cNvSpPr>
            <a:spLocks noGrp="1"/>
          </p:cNvSpPr>
          <p:nvPr>
            <p:ph type="title"/>
          </p:nvPr>
        </p:nvSpPr>
        <p:spPr/>
        <p:txBody>
          <a:bodyPr/>
          <a:lstStyle/>
          <a:p>
            <a:r>
              <a:rPr lang="en-US" dirty="0"/>
              <a:t>CRS: ASTCT grading</a:t>
            </a:r>
          </a:p>
        </p:txBody>
      </p:sp>
      <p:pic>
        <p:nvPicPr>
          <p:cNvPr id="4" name="Picture 3">
            <a:extLst>
              <a:ext uri="{FF2B5EF4-FFF2-40B4-BE49-F238E27FC236}">
                <a16:creationId xmlns:a16="http://schemas.microsoft.com/office/drawing/2014/main" id="{DD76B271-6DB7-7D45-83C5-316BE240B13B}"/>
              </a:ext>
            </a:extLst>
          </p:cNvPr>
          <p:cNvPicPr>
            <a:picLocks noChangeAspect="1"/>
          </p:cNvPicPr>
          <p:nvPr/>
        </p:nvPicPr>
        <p:blipFill rotWithShape="1">
          <a:blip r:embed="rId2"/>
          <a:srcRect t="20339"/>
          <a:stretch/>
        </p:blipFill>
        <p:spPr>
          <a:xfrm>
            <a:off x="0" y="1690688"/>
            <a:ext cx="12192000" cy="4243142"/>
          </a:xfrm>
          <a:prstGeom prst="rect">
            <a:avLst/>
          </a:prstGeom>
        </p:spPr>
      </p:pic>
      <p:sp>
        <p:nvSpPr>
          <p:cNvPr id="6" name="Rectangle 5">
            <a:extLst>
              <a:ext uri="{FF2B5EF4-FFF2-40B4-BE49-F238E27FC236}">
                <a16:creationId xmlns:a16="http://schemas.microsoft.com/office/drawing/2014/main" id="{435136F6-EDA3-D942-BE75-B7028B64BD5F}"/>
              </a:ext>
            </a:extLst>
          </p:cNvPr>
          <p:cNvSpPr/>
          <p:nvPr/>
        </p:nvSpPr>
        <p:spPr>
          <a:xfrm flipV="1">
            <a:off x="1930207" y="2311370"/>
            <a:ext cx="2148840" cy="263021"/>
          </a:xfrm>
          <a:prstGeom prst="rect">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0A3A21-E261-0949-8369-2EC9CB8A4319}"/>
              </a:ext>
            </a:extLst>
          </p:cNvPr>
          <p:cNvSpPr/>
          <p:nvPr/>
        </p:nvSpPr>
        <p:spPr>
          <a:xfrm flipV="1">
            <a:off x="4082905" y="3643696"/>
            <a:ext cx="2183383" cy="725104"/>
          </a:xfrm>
          <a:prstGeom prst="rect">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6BC615-382A-E944-BBBA-C554CF9AC08D}"/>
              </a:ext>
            </a:extLst>
          </p:cNvPr>
          <p:cNvSpPr/>
          <p:nvPr/>
        </p:nvSpPr>
        <p:spPr>
          <a:xfrm flipV="1">
            <a:off x="6277863" y="2851752"/>
            <a:ext cx="3089657" cy="1517048"/>
          </a:xfrm>
          <a:prstGeom prst="rect">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891DF0-92FF-6349-82B4-5E1A0F8A1D21}"/>
              </a:ext>
            </a:extLst>
          </p:cNvPr>
          <p:cNvSpPr/>
          <p:nvPr/>
        </p:nvSpPr>
        <p:spPr>
          <a:xfrm flipV="1">
            <a:off x="9367521" y="2851752"/>
            <a:ext cx="2712720" cy="1517048"/>
          </a:xfrm>
          <a:prstGeom prst="rect">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5F195A2-EC87-4C4D-B8F2-0CD1F94F4837}"/>
              </a:ext>
            </a:extLst>
          </p:cNvPr>
          <p:cNvCxnSpPr>
            <a:cxnSpLocks/>
          </p:cNvCxnSpPr>
          <p:nvPr/>
        </p:nvCxnSpPr>
        <p:spPr>
          <a:xfrm>
            <a:off x="4079047" y="1814406"/>
            <a:ext cx="0" cy="25536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E5C3D7B-35E1-B34E-84B8-327304E8F761}"/>
              </a:ext>
            </a:extLst>
          </p:cNvPr>
          <p:cNvSpPr txBox="1"/>
          <p:nvPr/>
        </p:nvSpPr>
        <p:spPr>
          <a:xfrm>
            <a:off x="7671724" y="6581001"/>
            <a:ext cx="4520276" cy="276999"/>
          </a:xfrm>
          <a:prstGeom prst="rect">
            <a:avLst/>
          </a:prstGeom>
          <a:noFill/>
        </p:spPr>
        <p:txBody>
          <a:bodyPr wrap="none" rtlCol="0">
            <a:spAutoFit/>
          </a:bodyPr>
          <a:lstStyle/>
          <a:p>
            <a:pPr algn="r"/>
            <a:r>
              <a:rPr lang="en-US" sz="1200" dirty="0"/>
              <a:t>MDACC CARTOX app (</a:t>
            </a:r>
            <a:r>
              <a:rPr lang="en-US" sz="1200" dirty="0">
                <a:hlinkClick r:id="rId3"/>
              </a:rPr>
              <a:t>apple</a:t>
            </a:r>
            <a:r>
              <a:rPr lang="en-US" sz="1200" dirty="0"/>
              <a:t>, </a:t>
            </a:r>
            <a:r>
              <a:rPr lang="en-US" sz="1200" dirty="0">
                <a:hlinkClick r:id="rId4"/>
              </a:rPr>
              <a:t>android</a:t>
            </a:r>
            <a:r>
              <a:rPr lang="en-US" sz="1200" dirty="0"/>
              <a:t>), </a:t>
            </a:r>
            <a:r>
              <a:rPr lang="en-US" sz="1200" dirty="0">
                <a:hlinkClick r:id="rId5"/>
              </a:rPr>
              <a:t>BBMT 2019 Apr;25(4):625-638.</a:t>
            </a:r>
            <a:endParaRPr lang="en-US" sz="1200" dirty="0"/>
          </a:p>
        </p:txBody>
      </p:sp>
    </p:spTree>
    <p:extLst>
      <p:ext uri="{BB962C8B-B14F-4D97-AF65-F5344CB8AC3E}">
        <p14:creationId xmlns:p14="http://schemas.microsoft.com/office/powerpoint/2010/main" val="362855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8F51C7-1C0D-D140-89D1-69F03ADD7FB3}"/>
              </a:ext>
            </a:extLst>
          </p:cNvPr>
          <p:cNvPicPr>
            <a:picLocks noChangeAspect="1"/>
          </p:cNvPicPr>
          <p:nvPr/>
        </p:nvPicPr>
        <p:blipFill rotWithShape="1">
          <a:blip r:embed="rId2"/>
          <a:srcRect l="49835" t="6613" b="12754"/>
          <a:stretch/>
        </p:blipFill>
        <p:spPr>
          <a:xfrm>
            <a:off x="34725" y="3962892"/>
            <a:ext cx="4099368" cy="1930412"/>
          </a:xfrm>
          <a:prstGeom prst="rect">
            <a:avLst/>
          </a:prstGeom>
        </p:spPr>
      </p:pic>
      <p:pic>
        <p:nvPicPr>
          <p:cNvPr id="5" name="Picture 4">
            <a:extLst>
              <a:ext uri="{FF2B5EF4-FFF2-40B4-BE49-F238E27FC236}">
                <a16:creationId xmlns:a16="http://schemas.microsoft.com/office/drawing/2014/main" id="{1A2328CB-BBF8-B244-B31B-86508F7A17F4}"/>
              </a:ext>
            </a:extLst>
          </p:cNvPr>
          <p:cNvPicPr>
            <a:picLocks noChangeAspect="1"/>
          </p:cNvPicPr>
          <p:nvPr/>
        </p:nvPicPr>
        <p:blipFill>
          <a:blip r:embed="rId3"/>
          <a:stretch>
            <a:fillRect/>
          </a:stretch>
        </p:blipFill>
        <p:spPr>
          <a:xfrm>
            <a:off x="4098648" y="1840374"/>
            <a:ext cx="8092536" cy="3844585"/>
          </a:xfrm>
          <a:prstGeom prst="rect">
            <a:avLst/>
          </a:prstGeom>
        </p:spPr>
      </p:pic>
      <p:sp>
        <p:nvSpPr>
          <p:cNvPr id="2" name="Title 1">
            <a:extLst>
              <a:ext uri="{FF2B5EF4-FFF2-40B4-BE49-F238E27FC236}">
                <a16:creationId xmlns:a16="http://schemas.microsoft.com/office/drawing/2014/main" id="{1AC39883-F3BE-E847-A890-227660EB2D43}"/>
              </a:ext>
            </a:extLst>
          </p:cNvPr>
          <p:cNvSpPr>
            <a:spLocks noGrp="1"/>
          </p:cNvSpPr>
          <p:nvPr>
            <p:ph type="title"/>
          </p:nvPr>
        </p:nvSpPr>
        <p:spPr/>
        <p:txBody>
          <a:bodyPr/>
          <a:lstStyle/>
          <a:p>
            <a:r>
              <a:rPr lang="en-US" dirty="0"/>
              <a:t>ICANS: ASTCT grading</a:t>
            </a:r>
          </a:p>
        </p:txBody>
      </p:sp>
      <p:pic>
        <p:nvPicPr>
          <p:cNvPr id="4" name="Picture 3">
            <a:extLst>
              <a:ext uri="{FF2B5EF4-FFF2-40B4-BE49-F238E27FC236}">
                <a16:creationId xmlns:a16="http://schemas.microsoft.com/office/drawing/2014/main" id="{5008CE98-4700-1A4E-AA0A-4300E56C8B52}"/>
              </a:ext>
            </a:extLst>
          </p:cNvPr>
          <p:cNvPicPr>
            <a:picLocks noChangeAspect="1"/>
          </p:cNvPicPr>
          <p:nvPr/>
        </p:nvPicPr>
        <p:blipFill rotWithShape="1">
          <a:blip r:embed="rId2"/>
          <a:srcRect r="49835" b="12754"/>
          <a:stretch/>
        </p:blipFill>
        <p:spPr>
          <a:xfrm>
            <a:off x="0" y="1874153"/>
            <a:ext cx="4099368" cy="2088739"/>
          </a:xfrm>
          <a:prstGeom prst="rect">
            <a:avLst/>
          </a:prstGeom>
        </p:spPr>
      </p:pic>
      <p:sp>
        <p:nvSpPr>
          <p:cNvPr id="9" name="TextBox 8">
            <a:extLst>
              <a:ext uri="{FF2B5EF4-FFF2-40B4-BE49-F238E27FC236}">
                <a16:creationId xmlns:a16="http://schemas.microsoft.com/office/drawing/2014/main" id="{506F6CA5-B327-204F-98C8-6AC29BA4B14B}"/>
              </a:ext>
            </a:extLst>
          </p:cNvPr>
          <p:cNvSpPr txBox="1"/>
          <p:nvPr/>
        </p:nvSpPr>
        <p:spPr>
          <a:xfrm>
            <a:off x="7671724" y="6581001"/>
            <a:ext cx="4520276" cy="276999"/>
          </a:xfrm>
          <a:prstGeom prst="rect">
            <a:avLst/>
          </a:prstGeom>
          <a:noFill/>
        </p:spPr>
        <p:txBody>
          <a:bodyPr wrap="none" rtlCol="0">
            <a:spAutoFit/>
          </a:bodyPr>
          <a:lstStyle/>
          <a:p>
            <a:pPr algn="r"/>
            <a:r>
              <a:rPr lang="en-US" sz="1200" dirty="0"/>
              <a:t>MDACC CARTOX app (</a:t>
            </a:r>
            <a:r>
              <a:rPr lang="en-US" sz="1200" dirty="0">
                <a:hlinkClick r:id="rId4"/>
              </a:rPr>
              <a:t>apple</a:t>
            </a:r>
            <a:r>
              <a:rPr lang="en-US" sz="1200" dirty="0"/>
              <a:t>, </a:t>
            </a:r>
            <a:r>
              <a:rPr lang="en-US" sz="1200" dirty="0">
                <a:hlinkClick r:id="rId5"/>
              </a:rPr>
              <a:t>android</a:t>
            </a:r>
            <a:r>
              <a:rPr lang="en-US" sz="1200" dirty="0"/>
              <a:t>), </a:t>
            </a:r>
            <a:r>
              <a:rPr lang="en-US" sz="1200" dirty="0">
                <a:hlinkClick r:id="rId6"/>
              </a:rPr>
              <a:t>BBMT 2019 Apr;25(4):625-638.</a:t>
            </a:r>
            <a:endParaRPr lang="en-US" sz="1200" dirty="0"/>
          </a:p>
        </p:txBody>
      </p:sp>
      <p:sp>
        <p:nvSpPr>
          <p:cNvPr id="11" name="Rectangle 10">
            <a:extLst>
              <a:ext uri="{FF2B5EF4-FFF2-40B4-BE49-F238E27FC236}">
                <a16:creationId xmlns:a16="http://schemas.microsoft.com/office/drawing/2014/main" id="{CB82D34A-2B5B-A649-9FBC-DD1E14121F23}"/>
              </a:ext>
            </a:extLst>
          </p:cNvPr>
          <p:cNvSpPr/>
          <p:nvPr/>
        </p:nvSpPr>
        <p:spPr>
          <a:xfrm flipV="1">
            <a:off x="5391036" y="2392392"/>
            <a:ext cx="3996031" cy="194337"/>
          </a:xfrm>
          <a:prstGeom prst="rect">
            <a:avLst/>
          </a:prstGeom>
          <a:solidFill>
            <a:srgbClr val="FF0000">
              <a:alpha val="1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10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D78A-D1C2-104E-8F41-BC5E8D9D24C9}"/>
              </a:ext>
            </a:extLst>
          </p:cNvPr>
          <p:cNvSpPr>
            <a:spLocks noGrp="1"/>
          </p:cNvSpPr>
          <p:nvPr>
            <p:ph type="title"/>
          </p:nvPr>
        </p:nvSpPr>
        <p:spPr/>
        <p:txBody>
          <a:bodyPr/>
          <a:lstStyle/>
          <a:p>
            <a:r>
              <a:rPr lang="en-US" dirty="0"/>
              <a:t>Anticoagulant reversal</a:t>
            </a:r>
          </a:p>
        </p:txBody>
      </p:sp>
      <p:sp>
        <p:nvSpPr>
          <p:cNvPr id="3" name="Content Placeholder 2">
            <a:extLst>
              <a:ext uri="{FF2B5EF4-FFF2-40B4-BE49-F238E27FC236}">
                <a16:creationId xmlns:a16="http://schemas.microsoft.com/office/drawing/2014/main" id="{9CE1ABC9-518D-2E47-B3DC-D37F6BE4D6C4}"/>
              </a:ext>
            </a:extLst>
          </p:cNvPr>
          <p:cNvSpPr>
            <a:spLocks noGrp="1"/>
          </p:cNvSpPr>
          <p:nvPr>
            <p:ph idx="1"/>
          </p:nvPr>
        </p:nvSpPr>
        <p:spPr>
          <a:xfrm>
            <a:off x="838200" y="1825625"/>
            <a:ext cx="10515600" cy="4351338"/>
          </a:xfrm>
        </p:spPr>
        <p:txBody>
          <a:bodyPr>
            <a:normAutofit fontScale="70000" lnSpcReduction="20000"/>
          </a:bodyPr>
          <a:lstStyle/>
          <a:p>
            <a:r>
              <a:rPr lang="en-US" dirty="0"/>
              <a:t>Indications – life/limb threatening bleeding or emergent surgical procedure</a:t>
            </a:r>
          </a:p>
          <a:p>
            <a:pPr lvl="1"/>
            <a:r>
              <a:rPr lang="en-US" dirty="0"/>
              <a:t>Minor bleeding – hold anticoagulant, TXA/ACA (maybe avoid in hematuria)</a:t>
            </a:r>
          </a:p>
          <a:p>
            <a:r>
              <a:rPr lang="en-US" dirty="0"/>
              <a:t>Antiplatelets – PLT transfusion or DDAVP used but generally ineffective </a:t>
            </a:r>
          </a:p>
          <a:p>
            <a:r>
              <a:rPr lang="en-US" dirty="0"/>
              <a:t>Warfarin – Vitamin K, FFP, PCC</a:t>
            </a:r>
          </a:p>
          <a:p>
            <a:r>
              <a:rPr lang="en-US" dirty="0"/>
              <a:t>Heparins</a:t>
            </a:r>
          </a:p>
          <a:p>
            <a:pPr lvl="1"/>
            <a:r>
              <a:rPr lang="en-US" dirty="0"/>
              <a:t>UFH, LMWH – protamine sulfate (~60% effective for LMWH)</a:t>
            </a:r>
          </a:p>
          <a:p>
            <a:pPr lvl="1"/>
            <a:r>
              <a:rPr lang="en-US" dirty="0"/>
              <a:t>Fondaparinux – none; </a:t>
            </a:r>
            <a:r>
              <a:rPr lang="en-US" dirty="0" err="1"/>
              <a:t>aPCC</a:t>
            </a:r>
            <a:r>
              <a:rPr lang="en-US" dirty="0"/>
              <a:t>/FEIBA or </a:t>
            </a:r>
            <a:r>
              <a:rPr lang="en-US" dirty="0" err="1"/>
              <a:t>rFVIIa</a:t>
            </a:r>
            <a:r>
              <a:rPr lang="en-US" dirty="0"/>
              <a:t>; t½ 17-21h, washout 3-5 days; 77% renal excretion, ?dialyzable</a:t>
            </a:r>
          </a:p>
          <a:p>
            <a:r>
              <a:rPr lang="en-US" dirty="0"/>
              <a:t>Oral </a:t>
            </a:r>
            <a:r>
              <a:rPr lang="en-US" dirty="0" err="1"/>
              <a:t>Xa</a:t>
            </a:r>
            <a:r>
              <a:rPr lang="en-US" dirty="0"/>
              <a:t> inhibitors</a:t>
            </a:r>
          </a:p>
          <a:p>
            <a:pPr lvl="1"/>
            <a:r>
              <a:rPr lang="en-US" dirty="0"/>
              <a:t>Rivaroxaban, apixaban – </a:t>
            </a:r>
            <a:r>
              <a:rPr lang="en-US" dirty="0" err="1"/>
              <a:t>andexanet</a:t>
            </a:r>
            <a:r>
              <a:rPr lang="en-US" dirty="0"/>
              <a:t> alfa (</a:t>
            </a:r>
            <a:r>
              <a:rPr lang="en-US" dirty="0">
                <a:hlinkClick r:id="rId2"/>
              </a:rPr>
              <a:t>ANNEXA-4</a:t>
            </a:r>
            <a:r>
              <a:rPr lang="en-US" dirty="0"/>
              <a:t>), PCC; ~30% renal excretion</a:t>
            </a:r>
          </a:p>
          <a:p>
            <a:pPr lvl="1"/>
            <a:r>
              <a:rPr lang="en-US" dirty="0"/>
              <a:t>Edoxaban, betrixaban – off label </a:t>
            </a:r>
            <a:r>
              <a:rPr lang="en-US" dirty="0" err="1"/>
              <a:t>andexanet</a:t>
            </a:r>
            <a:r>
              <a:rPr lang="en-US" dirty="0"/>
              <a:t> alfa, PCC</a:t>
            </a:r>
          </a:p>
          <a:p>
            <a:r>
              <a:rPr lang="en-US" dirty="0"/>
              <a:t>Direct thrombin inhibitors</a:t>
            </a:r>
          </a:p>
          <a:p>
            <a:pPr lvl="1"/>
            <a:r>
              <a:rPr lang="en-US" dirty="0"/>
              <a:t>Dabigatran – </a:t>
            </a:r>
            <a:r>
              <a:rPr lang="en-US" dirty="0" err="1"/>
              <a:t>idarucizumab</a:t>
            </a:r>
            <a:r>
              <a:rPr lang="en-US" dirty="0"/>
              <a:t> (</a:t>
            </a:r>
            <a:r>
              <a:rPr lang="en-US" dirty="0">
                <a:hlinkClick r:id="rId3"/>
              </a:rPr>
              <a:t>REVERSE-AD</a:t>
            </a:r>
            <a:r>
              <a:rPr lang="en-US" dirty="0"/>
              <a:t>), </a:t>
            </a:r>
            <a:r>
              <a:rPr lang="en-US" dirty="0" err="1"/>
              <a:t>aPCC</a:t>
            </a:r>
            <a:r>
              <a:rPr lang="en-US" dirty="0"/>
              <a:t>/FEIBA if not available; 80% renal excretion, 50% dialyzable</a:t>
            </a:r>
          </a:p>
          <a:p>
            <a:pPr lvl="1"/>
            <a:r>
              <a:rPr lang="en-US" dirty="0"/>
              <a:t>Argatroban – none; t½ 45 mins; hepatic metabolism; 20% dialyzable</a:t>
            </a:r>
          </a:p>
          <a:p>
            <a:pPr lvl="1"/>
            <a:r>
              <a:rPr lang="en-US" dirty="0"/>
              <a:t>Bivalirudin – none; t½ 25 mins (up to 3.5h in renal failure); 25% dialyzable</a:t>
            </a:r>
          </a:p>
        </p:txBody>
      </p:sp>
      <p:sp>
        <p:nvSpPr>
          <p:cNvPr id="4" name="TextBox 3">
            <a:extLst>
              <a:ext uri="{FF2B5EF4-FFF2-40B4-BE49-F238E27FC236}">
                <a16:creationId xmlns:a16="http://schemas.microsoft.com/office/drawing/2014/main" id="{9C477E90-4C88-7B4F-8B85-B2F77E7F84D9}"/>
              </a:ext>
            </a:extLst>
          </p:cNvPr>
          <p:cNvSpPr txBox="1"/>
          <p:nvPr/>
        </p:nvSpPr>
        <p:spPr>
          <a:xfrm>
            <a:off x="7921857" y="6581001"/>
            <a:ext cx="4270143" cy="276999"/>
          </a:xfrm>
          <a:prstGeom prst="rect">
            <a:avLst/>
          </a:prstGeom>
          <a:noFill/>
        </p:spPr>
        <p:txBody>
          <a:bodyPr wrap="none" rtlCol="0">
            <a:spAutoFit/>
          </a:bodyPr>
          <a:lstStyle/>
          <a:p>
            <a:pPr algn="r"/>
            <a:r>
              <a:rPr lang="en-US" sz="1200" dirty="0">
                <a:hlinkClick r:id="rId4"/>
              </a:rPr>
              <a:t>AJH 2019;94:697–709</a:t>
            </a:r>
            <a:r>
              <a:rPr lang="en-US" sz="1200" dirty="0"/>
              <a:t>, </a:t>
            </a:r>
            <a:r>
              <a:rPr lang="en-US" sz="1200" dirty="0">
                <a:hlinkClick r:id="rId5"/>
              </a:rPr>
              <a:t>UpToDate</a:t>
            </a:r>
            <a:r>
              <a:rPr lang="en-US" sz="1200" dirty="0"/>
              <a:t>, </a:t>
            </a:r>
            <a:r>
              <a:rPr lang="en-US" sz="1200" dirty="0">
                <a:hlinkClick r:id="rId6"/>
              </a:rPr>
              <a:t>Blood (2019) 133 (5): 425–435.</a:t>
            </a:r>
            <a:endParaRPr lang="en-US" sz="1200" dirty="0"/>
          </a:p>
        </p:txBody>
      </p:sp>
    </p:spTree>
    <p:extLst>
      <p:ext uri="{BB962C8B-B14F-4D97-AF65-F5344CB8AC3E}">
        <p14:creationId xmlns:p14="http://schemas.microsoft.com/office/powerpoint/2010/main" val="135225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849BC-EE56-E04F-9283-18150E8C3694}"/>
              </a:ext>
            </a:extLst>
          </p:cNvPr>
          <p:cNvSpPr>
            <a:spLocks noGrp="1"/>
          </p:cNvSpPr>
          <p:nvPr>
            <p:ph type="title"/>
          </p:nvPr>
        </p:nvSpPr>
        <p:spPr/>
        <p:txBody>
          <a:bodyPr/>
          <a:lstStyle/>
          <a:p>
            <a:r>
              <a:rPr lang="en-US" dirty="0"/>
              <a:t>Prothrombin complex concentrates</a:t>
            </a:r>
          </a:p>
        </p:txBody>
      </p:sp>
      <p:pic>
        <p:nvPicPr>
          <p:cNvPr id="4" name="Content Placeholder 3">
            <a:extLst>
              <a:ext uri="{FF2B5EF4-FFF2-40B4-BE49-F238E27FC236}">
                <a16:creationId xmlns:a16="http://schemas.microsoft.com/office/drawing/2014/main" id="{0AD000FC-DFB6-9B4B-9B31-A65F94B3190C}"/>
              </a:ext>
            </a:extLst>
          </p:cNvPr>
          <p:cNvPicPr>
            <a:picLocks noGrp="1" noChangeAspect="1"/>
          </p:cNvPicPr>
          <p:nvPr>
            <p:ph idx="1"/>
          </p:nvPr>
        </p:nvPicPr>
        <p:blipFill>
          <a:blip r:embed="rId2"/>
          <a:stretch>
            <a:fillRect/>
          </a:stretch>
        </p:blipFill>
        <p:spPr>
          <a:xfrm>
            <a:off x="874777" y="1326576"/>
            <a:ext cx="7863841" cy="5530412"/>
          </a:xfrm>
          <a:prstGeom prst="rect">
            <a:avLst/>
          </a:prstGeom>
        </p:spPr>
      </p:pic>
      <p:sp>
        <p:nvSpPr>
          <p:cNvPr id="5" name="TextBox 4">
            <a:extLst>
              <a:ext uri="{FF2B5EF4-FFF2-40B4-BE49-F238E27FC236}">
                <a16:creationId xmlns:a16="http://schemas.microsoft.com/office/drawing/2014/main" id="{52F1D224-565E-1843-B200-25B4BA88EFC8}"/>
              </a:ext>
            </a:extLst>
          </p:cNvPr>
          <p:cNvSpPr txBox="1"/>
          <p:nvPr/>
        </p:nvSpPr>
        <p:spPr>
          <a:xfrm>
            <a:off x="11390883" y="6581001"/>
            <a:ext cx="801117" cy="276999"/>
          </a:xfrm>
          <a:prstGeom prst="rect">
            <a:avLst/>
          </a:prstGeom>
          <a:noFill/>
        </p:spPr>
        <p:txBody>
          <a:bodyPr wrap="none" rtlCol="0">
            <a:spAutoFit/>
          </a:bodyPr>
          <a:lstStyle>
            <a:defPPr>
              <a:defRPr lang="en-US"/>
            </a:defPPr>
            <a:lvl1pPr>
              <a:defRPr sz="1200"/>
            </a:lvl1pPr>
          </a:lstStyle>
          <a:p>
            <a:pPr algn="r"/>
            <a:r>
              <a:rPr lang="en-US" dirty="0">
                <a:hlinkClick r:id="rId3"/>
              </a:rPr>
              <a:t>UpToDate</a:t>
            </a:r>
            <a:endParaRPr lang="en-US" dirty="0"/>
          </a:p>
        </p:txBody>
      </p:sp>
      <p:sp>
        <p:nvSpPr>
          <p:cNvPr id="6" name="Rectangle 5">
            <a:extLst>
              <a:ext uri="{FF2B5EF4-FFF2-40B4-BE49-F238E27FC236}">
                <a16:creationId xmlns:a16="http://schemas.microsoft.com/office/drawing/2014/main" id="{E956E02D-636C-4147-A4D9-65FBA44BAC4C}"/>
              </a:ext>
            </a:extLst>
          </p:cNvPr>
          <p:cNvSpPr/>
          <p:nvPr/>
        </p:nvSpPr>
        <p:spPr>
          <a:xfrm flipV="1">
            <a:off x="874777" y="6473574"/>
            <a:ext cx="5114545" cy="2096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BA9DB86-6DDF-6E41-B7C7-132D2117B7F4}"/>
              </a:ext>
            </a:extLst>
          </p:cNvPr>
          <p:cNvSpPr txBox="1"/>
          <p:nvPr/>
        </p:nvSpPr>
        <p:spPr>
          <a:xfrm>
            <a:off x="8638035" y="1965514"/>
            <a:ext cx="3553965" cy="2585323"/>
          </a:xfrm>
          <a:prstGeom prst="rect">
            <a:avLst/>
          </a:prstGeom>
          <a:noFill/>
        </p:spPr>
        <p:txBody>
          <a:bodyPr wrap="square" rtlCol="0">
            <a:spAutoFit/>
          </a:bodyPr>
          <a:lstStyle/>
          <a:p>
            <a:r>
              <a:rPr lang="en-US" dirty="0">
                <a:solidFill>
                  <a:srgbClr val="FF0000"/>
                </a:solidFill>
              </a:rPr>
              <a:t>If a patient is bleeding despite activated factor products, look for another problem </a:t>
            </a:r>
          </a:p>
          <a:p>
            <a:endParaRPr lang="en-US" dirty="0">
              <a:solidFill>
                <a:srgbClr val="FF0000"/>
              </a:solidFill>
            </a:endParaRPr>
          </a:p>
          <a:p>
            <a:r>
              <a:rPr lang="en-US" dirty="0">
                <a:solidFill>
                  <a:srgbClr val="FF0000"/>
                </a:solidFill>
              </a:rPr>
              <a:t>None of these products contain fibrinogen, </a:t>
            </a:r>
            <a:r>
              <a:rPr lang="en-US" dirty="0" err="1">
                <a:solidFill>
                  <a:srgbClr val="FF0000"/>
                </a:solidFill>
              </a:rPr>
              <a:t>vWF</a:t>
            </a:r>
            <a:r>
              <a:rPr lang="en-US" dirty="0">
                <a:solidFill>
                  <a:srgbClr val="FF0000"/>
                </a:solidFill>
              </a:rPr>
              <a:t>, factors 8 or 13</a:t>
            </a:r>
          </a:p>
          <a:p>
            <a:endParaRPr lang="en-US" dirty="0">
              <a:solidFill>
                <a:srgbClr val="FF0000"/>
              </a:solidFill>
            </a:endParaRPr>
          </a:p>
          <a:p>
            <a:r>
              <a:rPr lang="en-US" dirty="0">
                <a:solidFill>
                  <a:srgbClr val="FF0000"/>
                </a:solidFill>
              </a:rPr>
              <a:t>Workup for DIC, consider cryoprecipitate and/or fibrinolytics</a:t>
            </a:r>
          </a:p>
        </p:txBody>
      </p:sp>
    </p:spTree>
    <p:extLst>
      <p:ext uri="{BB962C8B-B14F-4D97-AF65-F5344CB8AC3E}">
        <p14:creationId xmlns:p14="http://schemas.microsoft.com/office/powerpoint/2010/main" val="4070346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D81A-4CC8-D644-AA74-42F1A108FD60}"/>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3A674F8A-CEA6-EE41-8079-BF44C5144860}"/>
              </a:ext>
            </a:extLst>
          </p:cNvPr>
          <p:cNvSpPr>
            <a:spLocks noGrp="1"/>
          </p:cNvSpPr>
          <p:nvPr>
            <p:ph idx="1"/>
          </p:nvPr>
        </p:nvSpPr>
        <p:spPr>
          <a:xfrm>
            <a:off x="838200" y="1825625"/>
            <a:ext cx="5257800" cy="4482578"/>
          </a:xfrm>
        </p:spPr>
        <p:txBody>
          <a:bodyPr>
            <a:normAutofit fontScale="77500" lnSpcReduction="20000"/>
          </a:bodyPr>
          <a:lstStyle/>
          <a:p>
            <a:r>
              <a:rPr lang="en-US" dirty="0"/>
              <a:t>29M p/w 2 weeks of fatigue and syncope with leaning forward</a:t>
            </a:r>
          </a:p>
          <a:p>
            <a:pPr lvl="1"/>
            <a:r>
              <a:rPr lang="en-US" dirty="0"/>
              <a:t>HR 120s, BP 110s/70s, on RA. </a:t>
            </a:r>
          </a:p>
          <a:p>
            <a:pPr lvl="1"/>
            <a:r>
              <a:rPr lang="en-US" dirty="0"/>
              <a:t>CMP/CBC/PT/PTT </a:t>
            </a:r>
            <a:r>
              <a:rPr lang="en-US" dirty="0" err="1"/>
              <a:t>wnl</a:t>
            </a:r>
            <a:r>
              <a:rPr lang="en-US" dirty="0"/>
              <a:t>.</a:t>
            </a:r>
          </a:p>
          <a:p>
            <a:pPr lvl="1"/>
            <a:r>
              <a:rPr lang="en-US" dirty="0"/>
              <a:t>Sitting up at 90º, dyspneic with laying flat or leaning forward</a:t>
            </a:r>
          </a:p>
          <a:p>
            <a:pPr lvl="1"/>
            <a:r>
              <a:rPr lang="en-US" dirty="0"/>
              <a:t>CTA chest shows a 20cm mediastinal mass with SVC compression, moderate pericardial effusion, and mass effect on the heart, aorta, trachea, carina, right PA, and right PVs</a:t>
            </a:r>
          </a:p>
          <a:p>
            <a:pPr lvl="1"/>
            <a:r>
              <a:rPr lang="en-US" dirty="0"/>
              <a:t>Transferred from Fargo, ND to HCMC ICU for thoracic surgery evaluation</a:t>
            </a:r>
          </a:p>
          <a:p>
            <a:r>
              <a:rPr lang="en-US" dirty="0"/>
              <a:t>ICU calls you and asks </a:t>
            </a:r>
            <a:r>
              <a:rPr lang="en-US" b="1" dirty="0"/>
              <a:t>“Should we start steroids?”</a:t>
            </a:r>
          </a:p>
          <a:p>
            <a:pPr lvl="1"/>
            <a:r>
              <a:rPr lang="en-US" dirty="0"/>
              <a:t>What other clinical info do you want to know?</a:t>
            </a:r>
          </a:p>
          <a:p>
            <a:pPr lvl="1"/>
            <a:r>
              <a:rPr lang="en-US" dirty="0"/>
              <a:t>Which oncologic emergencies are you thinking about?</a:t>
            </a:r>
          </a:p>
        </p:txBody>
      </p:sp>
      <p:pic>
        <p:nvPicPr>
          <p:cNvPr id="5" name="PMBL 480p">
            <a:hlinkClick r:id="" action="ppaction://media"/>
            <a:extLst>
              <a:ext uri="{FF2B5EF4-FFF2-40B4-BE49-F238E27FC236}">
                <a16:creationId xmlns:a16="http://schemas.microsoft.com/office/drawing/2014/main" id="{91612D52-4343-F544-B770-19454B0C77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2285" y="1165824"/>
            <a:ext cx="5782389" cy="5507037"/>
          </a:xfrm>
          <a:prstGeom prst="rect">
            <a:avLst/>
          </a:prstGeom>
        </p:spPr>
      </p:pic>
    </p:spTree>
    <p:extLst>
      <p:ext uri="{BB962C8B-B14F-4D97-AF65-F5344CB8AC3E}">
        <p14:creationId xmlns:p14="http://schemas.microsoft.com/office/powerpoint/2010/main" val="295460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4158-D1AF-8A40-94EB-E2735AA00CB0}"/>
              </a:ext>
            </a:extLst>
          </p:cNvPr>
          <p:cNvSpPr>
            <a:spLocks noGrp="1"/>
          </p:cNvSpPr>
          <p:nvPr>
            <p:ph type="title"/>
          </p:nvPr>
        </p:nvSpPr>
        <p:spPr/>
        <p:txBody>
          <a:bodyPr/>
          <a:lstStyle/>
          <a:p>
            <a:r>
              <a:rPr lang="en-US" dirty="0"/>
              <a:t>DOAC reversal MOA</a:t>
            </a:r>
          </a:p>
        </p:txBody>
      </p:sp>
      <p:pic>
        <p:nvPicPr>
          <p:cNvPr id="5" name="Content Placeholder 4">
            <a:extLst>
              <a:ext uri="{FF2B5EF4-FFF2-40B4-BE49-F238E27FC236}">
                <a16:creationId xmlns:a16="http://schemas.microsoft.com/office/drawing/2014/main" id="{2FDB20BE-5BC6-7D43-B5B6-5C1199213724}"/>
              </a:ext>
            </a:extLst>
          </p:cNvPr>
          <p:cNvPicPr>
            <a:picLocks noGrp="1" noChangeAspect="1"/>
          </p:cNvPicPr>
          <p:nvPr>
            <p:ph idx="1"/>
          </p:nvPr>
        </p:nvPicPr>
        <p:blipFill rotWithShape="1">
          <a:blip r:embed="rId2"/>
          <a:srcRect b="32969"/>
          <a:stretch/>
        </p:blipFill>
        <p:spPr>
          <a:xfrm>
            <a:off x="1538327" y="1278387"/>
            <a:ext cx="9115346" cy="5214488"/>
          </a:xfrm>
        </p:spPr>
      </p:pic>
      <p:sp>
        <p:nvSpPr>
          <p:cNvPr id="6" name="TextBox 5">
            <a:extLst>
              <a:ext uri="{FF2B5EF4-FFF2-40B4-BE49-F238E27FC236}">
                <a16:creationId xmlns:a16="http://schemas.microsoft.com/office/drawing/2014/main" id="{9267AC58-C7FF-0B49-BB67-8F149F503BD2}"/>
              </a:ext>
            </a:extLst>
          </p:cNvPr>
          <p:cNvSpPr txBox="1"/>
          <p:nvPr/>
        </p:nvSpPr>
        <p:spPr>
          <a:xfrm>
            <a:off x="10557257" y="6581001"/>
            <a:ext cx="1634743" cy="276999"/>
          </a:xfrm>
          <a:prstGeom prst="rect">
            <a:avLst/>
          </a:prstGeom>
          <a:noFill/>
        </p:spPr>
        <p:txBody>
          <a:bodyPr wrap="none" rtlCol="0">
            <a:spAutoFit/>
          </a:bodyPr>
          <a:lstStyle>
            <a:defPPr>
              <a:defRPr lang="en-US"/>
            </a:defPPr>
            <a:lvl1pPr>
              <a:defRPr sz="1200"/>
            </a:lvl1pPr>
          </a:lstStyle>
          <a:p>
            <a:pPr algn="r"/>
            <a:r>
              <a:rPr lang="en-US" dirty="0">
                <a:hlinkClick r:id="rId3"/>
              </a:rPr>
              <a:t>Circ 2016;134:248–261</a:t>
            </a:r>
            <a:endParaRPr lang="en-US" dirty="0"/>
          </a:p>
        </p:txBody>
      </p:sp>
      <p:sp>
        <p:nvSpPr>
          <p:cNvPr id="7" name="TextBox 6">
            <a:extLst>
              <a:ext uri="{FF2B5EF4-FFF2-40B4-BE49-F238E27FC236}">
                <a16:creationId xmlns:a16="http://schemas.microsoft.com/office/drawing/2014/main" id="{8FB69205-987A-6446-B42B-CBF40964929F}"/>
              </a:ext>
            </a:extLst>
          </p:cNvPr>
          <p:cNvSpPr txBox="1"/>
          <p:nvPr/>
        </p:nvSpPr>
        <p:spPr>
          <a:xfrm>
            <a:off x="10582732" y="3977056"/>
            <a:ext cx="1690784" cy="584775"/>
          </a:xfrm>
          <a:prstGeom prst="rect">
            <a:avLst/>
          </a:prstGeom>
          <a:noFill/>
        </p:spPr>
        <p:txBody>
          <a:bodyPr wrap="none" rtlCol="0">
            <a:spAutoFit/>
          </a:bodyPr>
          <a:lstStyle/>
          <a:p>
            <a:r>
              <a:rPr lang="en-US" sz="1600" dirty="0">
                <a:solidFill>
                  <a:srgbClr val="FF0000"/>
                </a:solidFill>
              </a:rPr>
              <a:t>“Decoy Factor </a:t>
            </a:r>
            <a:r>
              <a:rPr lang="en-US" sz="1600" dirty="0" err="1">
                <a:solidFill>
                  <a:srgbClr val="FF0000"/>
                </a:solidFill>
              </a:rPr>
              <a:t>Xa</a:t>
            </a:r>
            <a:r>
              <a:rPr lang="en-US" sz="1600" dirty="0">
                <a:solidFill>
                  <a:srgbClr val="FF0000"/>
                </a:solidFill>
              </a:rPr>
              <a:t>”</a:t>
            </a:r>
          </a:p>
          <a:p>
            <a:pPr algn="ctr"/>
            <a:r>
              <a:rPr lang="en-US" sz="1600" dirty="0">
                <a:solidFill>
                  <a:srgbClr val="FF0000"/>
                </a:solidFill>
              </a:rPr>
              <a:t>Marketing?</a:t>
            </a:r>
          </a:p>
        </p:txBody>
      </p:sp>
    </p:spTree>
    <p:extLst>
      <p:ext uri="{BB962C8B-B14F-4D97-AF65-F5344CB8AC3E}">
        <p14:creationId xmlns:p14="http://schemas.microsoft.com/office/powerpoint/2010/main" val="209322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0A6D-0A62-9C48-9FB7-912BBB6FE3EF}"/>
              </a:ext>
            </a:extLst>
          </p:cNvPr>
          <p:cNvSpPr>
            <a:spLocks noGrp="1"/>
          </p:cNvSpPr>
          <p:nvPr>
            <p:ph type="title"/>
          </p:nvPr>
        </p:nvSpPr>
        <p:spPr/>
        <p:txBody>
          <a:bodyPr/>
          <a:lstStyle/>
          <a:p>
            <a:r>
              <a:rPr lang="en-US" dirty="0"/>
              <a:t>Anticoagulant rever</a:t>
            </a:r>
            <a:r>
              <a:rPr lang="en-US" sz="2800" dirty="0">
                <a:solidFill>
                  <a:srgbClr val="00B050"/>
                </a:solidFill>
                <a:latin typeface="Arial" panose="020B0604020202020204" pitchFamily="34" charset="0"/>
                <a:cs typeface="Arial" panose="020B0604020202020204" pitchFamily="34" charset="0"/>
              </a:rPr>
              <a:t>$</a:t>
            </a:r>
            <a:r>
              <a:rPr lang="en-US" dirty="0"/>
              <a:t>al </a:t>
            </a:r>
          </a:p>
        </p:txBody>
      </p:sp>
      <p:pic>
        <p:nvPicPr>
          <p:cNvPr id="4" name="Content Placeholder 3">
            <a:extLst>
              <a:ext uri="{FF2B5EF4-FFF2-40B4-BE49-F238E27FC236}">
                <a16:creationId xmlns:a16="http://schemas.microsoft.com/office/drawing/2014/main" id="{2F6424E8-59AD-1C4E-93F9-91800A40E351}"/>
              </a:ext>
            </a:extLst>
          </p:cNvPr>
          <p:cNvPicPr>
            <a:picLocks noGrp="1" noChangeAspect="1"/>
          </p:cNvPicPr>
          <p:nvPr>
            <p:ph idx="1"/>
          </p:nvPr>
        </p:nvPicPr>
        <p:blipFill>
          <a:blip r:embed="rId3"/>
          <a:stretch>
            <a:fillRect/>
          </a:stretch>
        </p:blipFill>
        <p:spPr>
          <a:xfrm>
            <a:off x="150548" y="1960124"/>
            <a:ext cx="11890904" cy="2937752"/>
          </a:xfrm>
          <a:prstGeom prst="rect">
            <a:avLst/>
          </a:prstGeom>
        </p:spPr>
      </p:pic>
      <p:sp>
        <p:nvSpPr>
          <p:cNvPr id="5" name="TextBox 4">
            <a:extLst>
              <a:ext uri="{FF2B5EF4-FFF2-40B4-BE49-F238E27FC236}">
                <a16:creationId xmlns:a16="http://schemas.microsoft.com/office/drawing/2014/main" id="{B1FEF363-0CBF-B047-BCC9-2F9FE867B44A}"/>
              </a:ext>
            </a:extLst>
          </p:cNvPr>
          <p:cNvSpPr txBox="1"/>
          <p:nvPr/>
        </p:nvSpPr>
        <p:spPr>
          <a:xfrm>
            <a:off x="9814618" y="6581001"/>
            <a:ext cx="2377382" cy="276999"/>
          </a:xfrm>
          <a:prstGeom prst="rect">
            <a:avLst/>
          </a:prstGeom>
          <a:noFill/>
        </p:spPr>
        <p:txBody>
          <a:bodyPr wrap="none" rtlCol="0">
            <a:spAutoFit/>
          </a:bodyPr>
          <a:lstStyle/>
          <a:p>
            <a:pPr algn="r"/>
            <a:r>
              <a:rPr lang="en-US" sz="1200" dirty="0">
                <a:hlinkClick r:id="rId4"/>
              </a:rPr>
              <a:t>WJEM. 2019 Sep; 20(5): 770–783.</a:t>
            </a:r>
            <a:endParaRPr lang="en-US" sz="1200" dirty="0"/>
          </a:p>
        </p:txBody>
      </p:sp>
    </p:spTree>
    <p:extLst>
      <p:ext uri="{BB962C8B-B14F-4D97-AF65-F5344CB8AC3E}">
        <p14:creationId xmlns:p14="http://schemas.microsoft.com/office/powerpoint/2010/main" val="3228870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4C68ADD-B331-134A-99EC-C4A44C84251A}"/>
              </a:ext>
            </a:extLst>
          </p:cNvPr>
          <p:cNvPicPr>
            <a:picLocks noChangeAspect="1"/>
          </p:cNvPicPr>
          <p:nvPr/>
        </p:nvPicPr>
        <p:blipFill>
          <a:blip r:embed="rId2"/>
          <a:stretch>
            <a:fillRect/>
          </a:stretch>
        </p:blipFill>
        <p:spPr>
          <a:xfrm>
            <a:off x="6715760" y="5074006"/>
            <a:ext cx="5313680" cy="1753514"/>
          </a:xfrm>
          <a:prstGeom prst="rect">
            <a:avLst/>
          </a:prstGeom>
        </p:spPr>
      </p:pic>
      <p:sp>
        <p:nvSpPr>
          <p:cNvPr id="2" name="Title 1">
            <a:extLst>
              <a:ext uri="{FF2B5EF4-FFF2-40B4-BE49-F238E27FC236}">
                <a16:creationId xmlns:a16="http://schemas.microsoft.com/office/drawing/2014/main" id="{331A99CE-076A-E64B-802C-EB853913255D}"/>
              </a:ext>
            </a:extLst>
          </p:cNvPr>
          <p:cNvSpPr>
            <a:spLocks noGrp="1"/>
          </p:cNvSpPr>
          <p:nvPr>
            <p:ph type="title"/>
          </p:nvPr>
        </p:nvSpPr>
        <p:spPr/>
        <p:txBody>
          <a:bodyPr/>
          <a:lstStyle/>
          <a:p>
            <a:r>
              <a:rPr lang="en-US" dirty="0"/>
              <a:t>Apheresis terminology</a:t>
            </a:r>
          </a:p>
        </p:txBody>
      </p:sp>
      <p:sp>
        <p:nvSpPr>
          <p:cNvPr id="11" name="Content Placeholder 10">
            <a:extLst>
              <a:ext uri="{FF2B5EF4-FFF2-40B4-BE49-F238E27FC236}">
                <a16:creationId xmlns:a16="http://schemas.microsoft.com/office/drawing/2014/main" id="{8D9F8226-8480-6445-A000-8AE1476A7A52}"/>
              </a:ext>
            </a:extLst>
          </p:cNvPr>
          <p:cNvSpPr>
            <a:spLocks noGrp="1"/>
          </p:cNvSpPr>
          <p:nvPr>
            <p:ph idx="1"/>
          </p:nvPr>
        </p:nvSpPr>
        <p:spPr/>
        <p:txBody>
          <a:bodyPr>
            <a:normAutofit/>
          </a:bodyPr>
          <a:lstStyle/>
          <a:p>
            <a:r>
              <a:rPr lang="en-US" u="sng" dirty="0"/>
              <a:t>Plasmapheresis</a:t>
            </a:r>
            <a:r>
              <a:rPr lang="en-US" dirty="0"/>
              <a:t> – removal of plasma (i.e. healthy donors)</a:t>
            </a:r>
          </a:p>
          <a:p>
            <a:r>
              <a:rPr lang="en-US" u="sng" dirty="0"/>
              <a:t>Therapeutic plasma exchange</a:t>
            </a:r>
            <a:r>
              <a:rPr lang="en-US" dirty="0"/>
              <a:t> – removal of plasma for a therapeutic purpose, replacement with either albumin/saline or FFP</a:t>
            </a:r>
          </a:p>
          <a:p>
            <a:r>
              <a:rPr lang="en-US" u="sng" dirty="0"/>
              <a:t>Leukapheresis</a:t>
            </a:r>
            <a:r>
              <a:rPr lang="en-US" dirty="0"/>
              <a:t> – removal of white blood cells</a:t>
            </a:r>
          </a:p>
          <a:p>
            <a:r>
              <a:rPr lang="en-US" u="sng" dirty="0"/>
              <a:t>Exchange transfusion</a:t>
            </a:r>
            <a:r>
              <a:rPr lang="en-US" dirty="0"/>
              <a:t> – removal of RBCs, replacement with transfused RBCs</a:t>
            </a:r>
          </a:p>
          <a:p>
            <a:r>
              <a:rPr lang="en-US" dirty="0"/>
              <a:t>Generally requires rigid central access (HD catheter), rarely two large PIVs are adequate</a:t>
            </a:r>
          </a:p>
        </p:txBody>
      </p:sp>
      <p:sp>
        <p:nvSpPr>
          <p:cNvPr id="7" name="TextBox 6">
            <a:extLst>
              <a:ext uri="{FF2B5EF4-FFF2-40B4-BE49-F238E27FC236}">
                <a16:creationId xmlns:a16="http://schemas.microsoft.com/office/drawing/2014/main" id="{AABF2FB7-DE23-6444-9E14-0E7613D47514}"/>
              </a:ext>
            </a:extLst>
          </p:cNvPr>
          <p:cNvSpPr txBox="1"/>
          <p:nvPr/>
        </p:nvSpPr>
        <p:spPr>
          <a:xfrm>
            <a:off x="10075138" y="6581001"/>
            <a:ext cx="2116862" cy="276999"/>
          </a:xfrm>
          <a:prstGeom prst="rect">
            <a:avLst/>
          </a:prstGeom>
          <a:noFill/>
        </p:spPr>
        <p:txBody>
          <a:bodyPr wrap="none" rtlCol="0">
            <a:spAutoFit/>
          </a:bodyPr>
          <a:lstStyle/>
          <a:p>
            <a:pPr algn="r"/>
            <a:r>
              <a:rPr lang="en-US" sz="1200" dirty="0">
                <a:hlinkClick r:id="rId3"/>
              </a:rPr>
              <a:t>J Clin Apher. 2019;34:171–354.</a:t>
            </a:r>
            <a:endParaRPr lang="en-US" sz="1200" dirty="0"/>
          </a:p>
        </p:txBody>
      </p:sp>
    </p:spTree>
    <p:extLst>
      <p:ext uri="{BB962C8B-B14F-4D97-AF65-F5344CB8AC3E}">
        <p14:creationId xmlns:p14="http://schemas.microsoft.com/office/powerpoint/2010/main" val="2828198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CDB7-63B6-334D-AAB0-F73E1BBD7968}"/>
              </a:ext>
            </a:extLst>
          </p:cNvPr>
          <p:cNvSpPr>
            <a:spLocks noGrp="1"/>
          </p:cNvSpPr>
          <p:nvPr>
            <p:ph type="title"/>
          </p:nvPr>
        </p:nvSpPr>
        <p:spPr/>
        <p:txBody>
          <a:bodyPr/>
          <a:lstStyle/>
          <a:p>
            <a:r>
              <a:rPr lang="en-US" dirty="0"/>
              <a:t>Phase 1 trial patients – call the attending</a:t>
            </a:r>
          </a:p>
        </p:txBody>
      </p:sp>
      <p:sp>
        <p:nvSpPr>
          <p:cNvPr id="3" name="Content Placeholder 2">
            <a:extLst>
              <a:ext uri="{FF2B5EF4-FFF2-40B4-BE49-F238E27FC236}">
                <a16:creationId xmlns:a16="http://schemas.microsoft.com/office/drawing/2014/main" id="{0BED18A4-09F1-CC42-9192-35DCCE8A2D44}"/>
              </a:ext>
            </a:extLst>
          </p:cNvPr>
          <p:cNvSpPr>
            <a:spLocks noGrp="1"/>
          </p:cNvSpPr>
          <p:nvPr>
            <p:ph idx="1"/>
          </p:nvPr>
        </p:nvSpPr>
        <p:spPr/>
        <p:txBody>
          <a:bodyPr>
            <a:normAutofit lnSpcReduction="10000"/>
          </a:bodyPr>
          <a:lstStyle/>
          <a:p>
            <a:r>
              <a:rPr lang="en-US" dirty="0">
                <a:hlinkClick r:id="rId3"/>
              </a:rPr>
              <a:t>Developmental Therapeutics Clinic</a:t>
            </a:r>
            <a:r>
              <a:rPr lang="en-US" dirty="0"/>
              <a:t> at Fairview CSC</a:t>
            </a:r>
          </a:p>
          <a:p>
            <a:r>
              <a:rPr lang="en-US" dirty="0"/>
              <a:t>Examples of trials you probably won’t be able to google/</a:t>
            </a:r>
            <a:r>
              <a:rPr lang="en-US" dirty="0" err="1"/>
              <a:t>uptodate</a:t>
            </a:r>
            <a:endParaRPr lang="en-US" dirty="0"/>
          </a:p>
          <a:p>
            <a:pPr lvl="1"/>
            <a:r>
              <a:rPr lang="en-US" dirty="0"/>
              <a:t>Oncolytic virus </a:t>
            </a:r>
            <a:r>
              <a:rPr lang="en-US" dirty="0" err="1"/>
              <a:t>intratumoral</a:t>
            </a:r>
            <a:r>
              <a:rPr lang="en-US" dirty="0"/>
              <a:t> injection</a:t>
            </a:r>
          </a:p>
          <a:p>
            <a:pPr lvl="1"/>
            <a:r>
              <a:rPr lang="en-US" dirty="0"/>
              <a:t>Solid tumor CAR-T/TILs</a:t>
            </a:r>
          </a:p>
          <a:p>
            <a:pPr lvl="1"/>
            <a:r>
              <a:rPr lang="en-US" dirty="0"/>
              <a:t>CAR-T switch therapy </a:t>
            </a:r>
          </a:p>
          <a:p>
            <a:pPr lvl="1"/>
            <a:r>
              <a:rPr lang="en-US" dirty="0" err="1"/>
              <a:t>Allo</a:t>
            </a:r>
            <a:r>
              <a:rPr lang="en-US" dirty="0"/>
              <a:t> NK-cell and </a:t>
            </a:r>
            <a:r>
              <a:rPr lang="en-US" dirty="0" err="1"/>
              <a:t>Allo</a:t>
            </a:r>
            <a:r>
              <a:rPr lang="en-US" dirty="0"/>
              <a:t> CAR-T therapy</a:t>
            </a:r>
          </a:p>
          <a:p>
            <a:pPr lvl="1"/>
            <a:r>
              <a:rPr lang="en-US" dirty="0" err="1"/>
              <a:t>BiTEs</a:t>
            </a:r>
            <a:endParaRPr lang="en-US" dirty="0"/>
          </a:p>
          <a:p>
            <a:r>
              <a:rPr lang="en-US" dirty="0"/>
              <a:t>Most common issues are fevers +/- neutropenia, CRS, ICANS</a:t>
            </a:r>
          </a:p>
          <a:p>
            <a:pPr lvl="1"/>
            <a:r>
              <a:rPr lang="en-US" dirty="0"/>
              <a:t>Triage as you would for those conditions, call the attending on call</a:t>
            </a:r>
          </a:p>
          <a:p>
            <a:r>
              <a:rPr lang="en-US" dirty="0"/>
              <a:t>Trial protocols are on </a:t>
            </a:r>
            <a:r>
              <a:rPr lang="en-US" dirty="0">
                <a:hlinkClick r:id="rId4"/>
              </a:rPr>
              <a:t>OnCore.umn.edu</a:t>
            </a:r>
            <a:r>
              <a:rPr lang="en-US" dirty="0"/>
              <a:t>, but have to request access</a:t>
            </a:r>
          </a:p>
        </p:txBody>
      </p:sp>
    </p:spTree>
    <p:extLst>
      <p:ext uri="{BB962C8B-B14F-4D97-AF65-F5344CB8AC3E}">
        <p14:creationId xmlns:p14="http://schemas.microsoft.com/office/powerpoint/2010/main" val="3263377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1169-7BD9-CE42-AA3F-8171C8AAA7DB}"/>
              </a:ext>
            </a:extLst>
          </p:cNvPr>
          <p:cNvSpPr>
            <a:spLocks noGrp="1"/>
          </p:cNvSpPr>
          <p:nvPr>
            <p:ph type="title"/>
          </p:nvPr>
        </p:nvSpPr>
        <p:spPr/>
        <p:txBody>
          <a:bodyPr/>
          <a:lstStyle/>
          <a:p>
            <a:r>
              <a:rPr lang="en-US" dirty="0"/>
              <a:t>Urgencies and emergencies</a:t>
            </a:r>
          </a:p>
        </p:txBody>
      </p:sp>
      <p:sp>
        <p:nvSpPr>
          <p:cNvPr id="3" name="Content Placeholder 2">
            <a:extLst>
              <a:ext uri="{FF2B5EF4-FFF2-40B4-BE49-F238E27FC236}">
                <a16:creationId xmlns:a16="http://schemas.microsoft.com/office/drawing/2014/main" id="{89F9A86C-7680-3846-9638-E5B1621B96CE}"/>
              </a:ext>
            </a:extLst>
          </p:cNvPr>
          <p:cNvSpPr>
            <a:spLocks noGrp="1"/>
          </p:cNvSpPr>
          <p:nvPr>
            <p:ph idx="1"/>
          </p:nvPr>
        </p:nvSpPr>
        <p:spPr/>
        <p:txBody>
          <a:bodyPr numCol="2">
            <a:normAutofit fontScale="92500" lnSpcReduction="10000"/>
          </a:bodyPr>
          <a:lstStyle/>
          <a:p>
            <a:r>
              <a:rPr lang="en-US" dirty="0"/>
              <a:t>Classical Hematology</a:t>
            </a:r>
          </a:p>
          <a:p>
            <a:pPr lvl="1"/>
            <a:r>
              <a:rPr lang="en-US" dirty="0">
                <a:solidFill>
                  <a:srgbClr val="FF0000"/>
                </a:solidFill>
              </a:rPr>
              <a:t>Hemophilia bleeding</a:t>
            </a:r>
          </a:p>
          <a:p>
            <a:pPr lvl="1"/>
            <a:r>
              <a:rPr lang="en-US" dirty="0">
                <a:solidFill>
                  <a:srgbClr val="FFC000"/>
                </a:solidFill>
              </a:rPr>
              <a:t>TMA – TTP, aHUS, CAPS</a:t>
            </a:r>
          </a:p>
          <a:p>
            <a:pPr lvl="1"/>
            <a:r>
              <a:rPr lang="en-US" dirty="0"/>
              <a:t>HIT</a:t>
            </a:r>
          </a:p>
          <a:p>
            <a:pPr lvl="1"/>
            <a:r>
              <a:rPr lang="en-US" dirty="0"/>
              <a:t>Sickle cell crises</a:t>
            </a:r>
          </a:p>
          <a:p>
            <a:pPr lvl="1"/>
            <a:r>
              <a:rPr lang="en-US" dirty="0">
                <a:solidFill>
                  <a:srgbClr val="FF0000"/>
                </a:solidFill>
              </a:rPr>
              <a:t>Anticoagulant reversal</a:t>
            </a:r>
          </a:p>
          <a:p>
            <a:r>
              <a:rPr lang="en-US" dirty="0"/>
              <a:t>Heme Malignancy</a:t>
            </a:r>
          </a:p>
          <a:p>
            <a:pPr lvl="1"/>
            <a:r>
              <a:rPr lang="en-US" dirty="0">
                <a:solidFill>
                  <a:srgbClr val="FFC000"/>
                </a:solidFill>
              </a:rPr>
              <a:t>Acute leukemia and/or APL/DIC</a:t>
            </a:r>
          </a:p>
          <a:p>
            <a:pPr lvl="1"/>
            <a:r>
              <a:rPr lang="en-US" dirty="0"/>
              <a:t>TLS</a:t>
            </a:r>
          </a:p>
          <a:p>
            <a:pPr lvl="1"/>
            <a:r>
              <a:rPr lang="en-US" dirty="0"/>
              <a:t>Leukostasis/hyperviscosity</a:t>
            </a:r>
          </a:p>
          <a:p>
            <a:pPr lvl="1"/>
            <a:r>
              <a:rPr lang="en-US" dirty="0">
                <a:solidFill>
                  <a:srgbClr val="FF0000"/>
                </a:solidFill>
              </a:rPr>
              <a:t>CRS/ICANS</a:t>
            </a:r>
          </a:p>
          <a:p>
            <a:pPr lvl="1"/>
            <a:r>
              <a:rPr lang="en-US" dirty="0"/>
              <a:t>Differentiation syndrome</a:t>
            </a:r>
          </a:p>
          <a:p>
            <a:r>
              <a:rPr lang="en-US" dirty="0"/>
              <a:t>General Oncology</a:t>
            </a:r>
          </a:p>
          <a:p>
            <a:pPr lvl="1"/>
            <a:r>
              <a:rPr lang="en-US" dirty="0">
                <a:solidFill>
                  <a:srgbClr val="FF0000"/>
                </a:solidFill>
              </a:rPr>
              <a:t>Cardiac tamponade</a:t>
            </a:r>
          </a:p>
          <a:p>
            <a:pPr lvl="1"/>
            <a:r>
              <a:rPr lang="en-US" dirty="0"/>
              <a:t>SVC syndrome</a:t>
            </a:r>
          </a:p>
          <a:p>
            <a:pPr lvl="1"/>
            <a:r>
              <a:rPr lang="en-US" dirty="0">
                <a:solidFill>
                  <a:srgbClr val="FF0000"/>
                </a:solidFill>
              </a:rPr>
              <a:t>Airway obstruction</a:t>
            </a:r>
          </a:p>
          <a:p>
            <a:pPr lvl="1"/>
            <a:r>
              <a:rPr lang="en-US" dirty="0">
                <a:solidFill>
                  <a:srgbClr val="FF0000"/>
                </a:solidFill>
              </a:rPr>
              <a:t>Cord compression</a:t>
            </a:r>
          </a:p>
          <a:p>
            <a:pPr lvl="1"/>
            <a:r>
              <a:rPr lang="en-US" dirty="0">
                <a:solidFill>
                  <a:srgbClr val="FF0000"/>
                </a:solidFill>
              </a:rPr>
              <a:t>Symptomatic brain metastases</a:t>
            </a:r>
          </a:p>
          <a:p>
            <a:pPr lvl="1"/>
            <a:r>
              <a:rPr lang="en-US" dirty="0"/>
              <a:t>Hypercalcemia</a:t>
            </a:r>
          </a:p>
          <a:p>
            <a:pPr lvl="1"/>
            <a:r>
              <a:rPr lang="en-US" dirty="0">
                <a:solidFill>
                  <a:srgbClr val="FF0000"/>
                </a:solidFill>
              </a:rPr>
              <a:t>Neutropenic fever</a:t>
            </a:r>
          </a:p>
          <a:p>
            <a:pPr lvl="1"/>
            <a:r>
              <a:rPr lang="en-US" dirty="0"/>
              <a:t>Asplenic sepsis</a:t>
            </a:r>
            <a:endParaRPr lang="en-US" dirty="0">
              <a:solidFill>
                <a:srgbClr val="FF0000"/>
              </a:solidFill>
            </a:endParaRPr>
          </a:p>
          <a:p>
            <a:r>
              <a:rPr lang="en-US" dirty="0"/>
              <a:t>Phase 1 trial patients</a:t>
            </a:r>
          </a:p>
          <a:p>
            <a:endParaRPr lang="en-US" dirty="0"/>
          </a:p>
        </p:txBody>
      </p:sp>
      <p:sp>
        <p:nvSpPr>
          <p:cNvPr id="5" name="TextBox 4">
            <a:extLst>
              <a:ext uri="{FF2B5EF4-FFF2-40B4-BE49-F238E27FC236}">
                <a16:creationId xmlns:a16="http://schemas.microsoft.com/office/drawing/2014/main" id="{EA5D2063-D59E-FC4C-9FAB-2168560D0F73}"/>
              </a:ext>
            </a:extLst>
          </p:cNvPr>
          <p:cNvSpPr txBox="1"/>
          <p:nvPr/>
        </p:nvSpPr>
        <p:spPr>
          <a:xfrm>
            <a:off x="6243605" y="6127234"/>
            <a:ext cx="5451301" cy="646331"/>
          </a:xfrm>
          <a:prstGeom prst="rect">
            <a:avLst/>
          </a:prstGeom>
          <a:noFill/>
        </p:spPr>
        <p:txBody>
          <a:bodyPr wrap="none" rtlCol="0">
            <a:spAutoFit/>
          </a:bodyPr>
          <a:lstStyle/>
          <a:p>
            <a:r>
              <a:rPr lang="en-US" dirty="0">
                <a:solidFill>
                  <a:srgbClr val="FF0000"/>
                </a:solidFill>
              </a:rPr>
              <a:t>Immediately life/limb threatening without intervention?</a:t>
            </a:r>
          </a:p>
          <a:p>
            <a:r>
              <a:rPr lang="en-US" dirty="0">
                <a:solidFill>
                  <a:srgbClr val="FFC000"/>
                </a:solidFill>
              </a:rPr>
              <a:t>Need peripheral smear overnight?</a:t>
            </a:r>
          </a:p>
        </p:txBody>
      </p:sp>
    </p:spTree>
    <p:extLst>
      <p:ext uri="{BB962C8B-B14F-4D97-AF65-F5344CB8AC3E}">
        <p14:creationId xmlns:p14="http://schemas.microsoft.com/office/powerpoint/2010/main" val="253940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B0463-4D6D-0149-BF31-F0CB150E6E21}"/>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23960209-8B76-554C-8340-29E2FE9026CF}"/>
              </a:ext>
            </a:extLst>
          </p:cNvPr>
          <p:cNvSpPr>
            <a:spLocks noGrp="1"/>
          </p:cNvSpPr>
          <p:nvPr>
            <p:ph idx="1"/>
          </p:nvPr>
        </p:nvSpPr>
        <p:spPr/>
        <p:txBody>
          <a:bodyPr>
            <a:normAutofit lnSpcReduction="10000"/>
          </a:bodyPr>
          <a:lstStyle/>
          <a:p>
            <a:r>
              <a:rPr lang="en-US" dirty="0"/>
              <a:t>Exam: AOx3, no stridor. Pulsus paradoxus, Pemberton’s sign not assessed</a:t>
            </a:r>
          </a:p>
          <a:p>
            <a:r>
              <a:rPr lang="en-US" dirty="0"/>
              <a:t>Labs: LDH, uric acid, AFP, </a:t>
            </a:r>
            <a:r>
              <a:rPr lang="en-US" dirty="0" err="1"/>
              <a:t>bHCG</a:t>
            </a:r>
            <a:r>
              <a:rPr lang="en-US" dirty="0"/>
              <a:t> pending</a:t>
            </a:r>
          </a:p>
          <a:p>
            <a:r>
              <a:rPr lang="en-US" dirty="0"/>
              <a:t>ECG: electrical alternans</a:t>
            </a:r>
          </a:p>
          <a:p>
            <a:r>
              <a:rPr lang="en-US" dirty="0"/>
              <a:t>TTE: </a:t>
            </a:r>
          </a:p>
          <a:p>
            <a:pPr lvl="1"/>
            <a:r>
              <a:rPr lang="en-US" dirty="0"/>
              <a:t>EF 55%</a:t>
            </a:r>
          </a:p>
          <a:p>
            <a:pPr lvl="1"/>
            <a:r>
              <a:rPr lang="en-US" dirty="0"/>
              <a:t>moderate to large pericardial effusion </a:t>
            </a:r>
          </a:p>
          <a:p>
            <a:pPr lvl="1"/>
            <a:r>
              <a:rPr lang="en-US" dirty="0"/>
              <a:t>Mildly swinging heart and respirophasic tricuspid inflow variation that is consistent with pre-tamponade physiology. </a:t>
            </a:r>
          </a:p>
          <a:p>
            <a:pPr lvl="1"/>
            <a:r>
              <a:rPr lang="en-US" dirty="0"/>
              <a:t>No definite mitral inflow variation or echocardiographic pulsus alternans</a:t>
            </a:r>
          </a:p>
          <a:p>
            <a:pPr lvl="1"/>
            <a:r>
              <a:rPr lang="en-US" dirty="0"/>
              <a:t>Likely extrinsic compression of the left atrium with distorted anatomy</a:t>
            </a:r>
          </a:p>
          <a:p>
            <a:endParaRPr lang="en-US" dirty="0"/>
          </a:p>
        </p:txBody>
      </p:sp>
    </p:spTree>
    <p:extLst>
      <p:ext uri="{BB962C8B-B14F-4D97-AF65-F5344CB8AC3E}">
        <p14:creationId xmlns:p14="http://schemas.microsoft.com/office/powerpoint/2010/main" val="126110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D8FBF-490D-BE49-A88B-03BC608CBC4E}"/>
              </a:ext>
            </a:extLst>
          </p:cNvPr>
          <p:cNvPicPr>
            <a:picLocks noChangeAspect="1"/>
          </p:cNvPicPr>
          <p:nvPr/>
        </p:nvPicPr>
        <p:blipFill>
          <a:blip r:embed="rId3"/>
          <a:stretch>
            <a:fillRect/>
          </a:stretch>
        </p:blipFill>
        <p:spPr>
          <a:xfrm>
            <a:off x="179192" y="1277878"/>
            <a:ext cx="8216656" cy="2738885"/>
          </a:xfrm>
          <a:prstGeom prst="rect">
            <a:avLst/>
          </a:prstGeom>
        </p:spPr>
      </p:pic>
      <p:sp>
        <p:nvSpPr>
          <p:cNvPr id="2" name="Title 1">
            <a:extLst>
              <a:ext uri="{FF2B5EF4-FFF2-40B4-BE49-F238E27FC236}">
                <a16:creationId xmlns:a16="http://schemas.microsoft.com/office/drawing/2014/main" id="{F3BAE7FD-BA1D-2547-8C6E-2A86838814DF}"/>
              </a:ext>
            </a:extLst>
          </p:cNvPr>
          <p:cNvSpPr>
            <a:spLocks noGrp="1"/>
          </p:cNvSpPr>
          <p:nvPr>
            <p:ph type="title"/>
          </p:nvPr>
        </p:nvSpPr>
        <p:spPr/>
        <p:txBody>
          <a:bodyPr/>
          <a:lstStyle/>
          <a:p>
            <a:r>
              <a:rPr lang="en-US" dirty="0"/>
              <a:t>Anterior mediastinal mass dDx</a:t>
            </a:r>
          </a:p>
        </p:txBody>
      </p:sp>
      <p:pic>
        <p:nvPicPr>
          <p:cNvPr id="4" name="Picture 3">
            <a:extLst>
              <a:ext uri="{FF2B5EF4-FFF2-40B4-BE49-F238E27FC236}">
                <a16:creationId xmlns:a16="http://schemas.microsoft.com/office/drawing/2014/main" id="{569AB1D0-A2F9-D548-96A4-5C418BAB3EE2}"/>
              </a:ext>
            </a:extLst>
          </p:cNvPr>
          <p:cNvPicPr>
            <a:picLocks noChangeAspect="1"/>
          </p:cNvPicPr>
          <p:nvPr/>
        </p:nvPicPr>
        <p:blipFill>
          <a:blip r:embed="rId4"/>
          <a:stretch>
            <a:fillRect/>
          </a:stretch>
        </p:blipFill>
        <p:spPr>
          <a:xfrm>
            <a:off x="295771" y="4057403"/>
            <a:ext cx="7983498" cy="2734348"/>
          </a:xfrm>
          <a:prstGeom prst="rect">
            <a:avLst/>
          </a:prstGeom>
        </p:spPr>
      </p:pic>
      <p:sp>
        <p:nvSpPr>
          <p:cNvPr id="6" name="TextBox 5">
            <a:extLst>
              <a:ext uri="{FF2B5EF4-FFF2-40B4-BE49-F238E27FC236}">
                <a16:creationId xmlns:a16="http://schemas.microsoft.com/office/drawing/2014/main" id="{41B6A5A0-C432-C042-B499-8037C79DBD7F}"/>
              </a:ext>
            </a:extLst>
          </p:cNvPr>
          <p:cNvSpPr txBox="1"/>
          <p:nvPr/>
        </p:nvSpPr>
        <p:spPr>
          <a:xfrm>
            <a:off x="8755162" y="6492875"/>
            <a:ext cx="3436838" cy="369332"/>
          </a:xfrm>
          <a:prstGeom prst="rect">
            <a:avLst/>
          </a:prstGeom>
          <a:noFill/>
        </p:spPr>
        <p:txBody>
          <a:bodyPr wrap="none" rtlCol="0">
            <a:spAutoFit/>
          </a:bodyPr>
          <a:lstStyle/>
          <a:p>
            <a:r>
              <a:rPr lang="en-US" dirty="0">
                <a:hlinkClick r:id="rId5"/>
              </a:rPr>
              <a:t>JTO 2014 Sep;9(9 </a:t>
            </a:r>
            <a:r>
              <a:rPr lang="en-US" dirty="0" err="1">
                <a:hlinkClick r:id="rId5"/>
              </a:rPr>
              <a:t>Suppl</a:t>
            </a:r>
            <a:r>
              <a:rPr lang="en-US" dirty="0">
                <a:hlinkClick r:id="rId5"/>
              </a:rPr>
              <a:t> 2):S102-9.</a:t>
            </a:r>
            <a:endParaRPr lang="en-US" dirty="0"/>
          </a:p>
        </p:txBody>
      </p:sp>
      <p:sp>
        <p:nvSpPr>
          <p:cNvPr id="7" name="TextBox 6">
            <a:extLst>
              <a:ext uri="{FF2B5EF4-FFF2-40B4-BE49-F238E27FC236}">
                <a16:creationId xmlns:a16="http://schemas.microsoft.com/office/drawing/2014/main" id="{46302E4B-946F-FA43-BA65-DEFBF7D25DF8}"/>
              </a:ext>
            </a:extLst>
          </p:cNvPr>
          <p:cNvSpPr txBox="1"/>
          <p:nvPr/>
        </p:nvSpPr>
        <p:spPr>
          <a:xfrm>
            <a:off x="8755162" y="1690688"/>
            <a:ext cx="2959318" cy="3970318"/>
          </a:xfrm>
          <a:prstGeom prst="rect">
            <a:avLst/>
          </a:prstGeom>
          <a:noFill/>
        </p:spPr>
        <p:txBody>
          <a:bodyPr wrap="square" rtlCol="0">
            <a:spAutoFit/>
          </a:bodyPr>
          <a:lstStyle/>
          <a:p>
            <a:r>
              <a:rPr lang="en-US" u="sng" dirty="0"/>
              <a:t>4 T’s</a:t>
            </a:r>
            <a:endParaRPr lang="en-US" dirty="0"/>
          </a:p>
          <a:p>
            <a:r>
              <a:rPr lang="en-US" dirty="0"/>
              <a:t>Teratoma/Testicular</a:t>
            </a:r>
          </a:p>
          <a:p>
            <a:r>
              <a:rPr lang="en-US" dirty="0"/>
              <a:t>Terrible lymphoma</a:t>
            </a:r>
          </a:p>
          <a:p>
            <a:r>
              <a:rPr lang="en-US" dirty="0"/>
              <a:t>Thymoma</a:t>
            </a:r>
          </a:p>
          <a:p>
            <a:r>
              <a:rPr lang="en-US" dirty="0"/>
              <a:t>Thymic carcinoma</a:t>
            </a:r>
          </a:p>
          <a:p>
            <a:endParaRPr lang="en-US" dirty="0"/>
          </a:p>
          <a:p>
            <a:r>
              <a:rPr lang="en-US" dirty="0"/>
              <a:t>Anytime lymphoma is on the dDx, treatment with steroids should be avoided as long as safely possible until a diagnosis is confirmed</a:t>
            </a:r>
          </a:p>
          <a:p>
            <a:endParaRPr lang="en-US" dirty="0"/>
          </a:p>
          <a:p>
            <a:r>
              <a:rPr lang="en-US" dirty="0"/>
              <a:t>An inadequate diagnosis can preclude curative treatment</a:t>
            </a:r>
          </a:p>
        </p:txBody>
      </p:sp>
    </p:spTree>
    <p:extLst>
      <p:ext uri="{BB962C8B-B14F-4D97-AF65-F5344CB8AC3E}">
        <p14:creationId xmlns:p14="http://schemas.microsoft.com/office/powerpoint/2010/main" val="177624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6220-9521-2646-AB8C-72D0374C352C}"/>
              </a:ext>
            </a:extLst>
          </p:cNvPr>
          <p:cNvSpPr>
            <a:spLocks noGrp="1"/>
          </p:cNvSpPr>
          <p:nvPr>
            <p:ph type="title"/>
          </p:nvPr>
        </p:nvSpPr>
        <p:spPr/>
        <p:txBody>
          <a:bodyPr/>
          <a:lstStyle/>
          <a:p>
            <a:r>
              <a:rPr lang="en-US" dirty="0"/>
              <a:t>Cardiac tamponade, SVC syndrome, Malignant airway obstruction</a:t>
            </a:r>
          </a:p>
        </p:txBody>
      </p:sp>
      <p:sp>
        <p:nvSpPr>
          <p:cNvPr id="3" name="Content Placeholder 2">
            <a:extLst>
              <a:ext uri="{FF2B5EF4-FFF2-40B4-BE49-F238E27FC236}">
                <a16:creationId xmlns:a16="http://schemas.microsoft.com/office/drawing/2014/main" id="{58DEBFA3-CE97-4446-BFBD-E7C2920F4BA8}"/>
              </a:ext>
            </a:extLst>
          </p:cNvPr>
          <p:cNvSpPr>
            <a:spLocks noGrp="1"/>
          </p:cNvSpPr>
          <p:nvPr>
            <p:ph idx="1"/>
          </p:nvPr>
        </p:nvSpPr>
        <p:spPr/>
        <p:txBody>
          <a:bodyPr/>
          <a:lstStyle/>
          <a:p>
            <a:r>
              <a:rPr lang="en-US" dirty="0"/>
              <a:t>Short answer: mechanical interventions are faster than chemotherapy or radiation</a:t>
            </a:r>
          </a:p>
          <a:p>
            <a:pPr lvl="1"/>
            <a:r>
              <a:rPr lang="en-US" dirty="0"/>
              <a:t>Tamponade – pericardiocentesis vs drain placement vs pericardiotomy</a:t>
            </a:r>
          </a:p>
          <a:p>
            <a:pPr lvl="1"/>
            <a:r>
              <a:rPr lang="en-US" dirty="0"/>
              <a:t>SVC syndrome – IR SVC stenting</a:t>
            </a:r>
          </a:p>
          <a:p>
            <a:pPr lvl="1"/>
            <a:r>
              <a:rPr lang="en-US" dirty="0"/>
              <a:t>Airway obstruction – surgical airway</a:t>
            </a:r>
          </a:p>
          <a:p>
            <a:pPr lvl="1"/>
            <a:endParaRPr lang="en-US" dirty="0"/>
          </a:p>
        </p:txBody>
      </p:sp>
    </p:spTree>
    <p:extLst>
      <p:ext uri="{BB962C8B-B14F-4D97-AF65-F5344CB8AC3E}">
        <p14:creationId xmlns:p14="http://schemas.microsoft.com/office/powerpoint/2010/main" val="308753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3163D-2A09-714D-B4CE-B8BA6378EEC0}"/>
              </a:ext>
            </a:extLst>
          </p:cNvPr>
          <p:cNvSpPr>
            <a:spLocks noGrp="1"/>
          </p:cNvSpPr>
          <p:nvPr>
            <p:ph type="title"/>
          </p:nvPr>
        </p:nvSpPr>
        <p:spPr/>
        <p:txBody>
          <a:bodyPr/>
          <a:lstStyle/>
          <a:p>
            <a:r>
              <a:rPr lang="en-US" dirty="0"/>
              <a:t>SVC syndrome: treatment</a:t>
            </a:r>
          </a:p>
        </p:txBody>
      </p:sp>
      <p:sp>
        <p:nvSpPr>
          <p:cNvPr id="5" name="TextBox 4">
            <a:extLst>
              <a:ext uri="{FF2B5EF4-FFF2-40B4-BE49-F238E27FC236}">
                <a16:creationId xmlns:a16="http://schemas.microsoft.com/office/drawing/2014/main" id="{AABF83D3-6527-F341-9267-9A20E9927F08}"/>
              </a:ext>
            </a:extLst>
          </p:cNvPr>
          <p:cNvSpPr txBox="1"/>
          <p:nvPr/>
        </p:nvSpPr>
        <p:spPr>
          <a:xfrm>
            <a:off x="9500558" y="6488668"/>
            <a:ext cx="2691442" cy="369332"/>
          </a:xfrm>
          <a:prstGeom prst="rect">
            <a:avLst/>
          </a:prstGeom>
          <a:noFill/>
        </p:spPr>
        <p:txBody>
          <a:bodyPr wrap="none" rtlCol="0">
            <a:spAutoFit/>
          </a:bodyPr>
          <a:lstStyle/>
          <a:p>
            <a:r>
              <a:rPr lang="en-US" dirty="0" err="1">
                <a:hlinkClick r:id="rId2"/>
              </a:rPr>
              <a:t>Springerplus</a:t>
            </a:r>
            <a:r>
              <a:rPr lang="en-US" dirty="0">
                <a:hlinkClick r:id="rId2"/>
              </a:rPr>
              <a:t>. 2016; 5: 229.</a:t>
            </a:r>
            <a:endParaRPr lang="en-US" dirty="0"/>
          </a:p>
        </p:txBody>
      </p:sp>
      <p:sp>
        <p:nvSpPr>
          <p:cNvPr id="6" name="Content Placeholder 5">
            <a:extLst>
              <a:ext uri="{FF2B5EF4-FFF2-40B4-BE49-F238E27FC236}">
                <a16:creationId xmlns:a16="http://schemas.microsoft.com/office/drawing/2014/main" id="{6C497144-C52A-5642-9942-5724FECA35B9}"/>
              </a:ext>
            </a:extLst>
          </p:cNvPr>
          <p:cNvSpPr>
            <a:spLocks noGrp="1"/>
          </p:cNvSpPr>
          <p:nvPr>
            <p:ph idx="1"/>
          </p:nvPr>
        </p:nvSpPr>
        <p:spPr/>
        <p:txBody>
          <a:bodyPr/>
          <a:lstStyle/>
          <a:p>
            <a:r>
              <a:rPr lang="en-US" dirty="0"/>
              <a:t>Steroids may obscure a lymphoma diagnosis</a:t>
            </a:r>
          </a:p>
          <a:p>
            <a:r>
              <a:rPr lang="en-US" dirty="0"/>
              <a:t>Palliative radiation may preclude definitive radiation later</a:t>
            </a:r>
          </a:p>
          <a:p>
            <a:r>
              <a:rPr lang="en-US" dirty="0"/>
              <a:t>Radiation usually requires laying flat</a:t>
            </a:r>
          </a:p>
        </p:txBody>
      </p:sp>
      <p:pic>
        <p:nvPicPr>
          <p:cNvPr id="7" name="Content Placeholder 3">
            <a:extLst>
              <a:ext uri="{FF2B5EF4-FFF2-40B4-BE49-F238E27FC236}">
                <a16:creationId xmlns:a16="http://schemas.microsoft.com/office/drawing/2014/main" id="{977A1AB3-4C76-F24B-95E2-24A0B553859F}"/>
              </a:ext>
            </a:extLst>
          </p:cNvPr>
          <p:cNvPicPr>
            <a:picLocks noChangeAspect="1"/>
          </p:cNvPicPr>
          <p:nvPr/>
        </p:nvPicPr>
        <p:blipFill>
          <a:blip r:embed="rId3"/>
          <a:stretch>
            <a:fillRect/>
          </a:stretch>
        </p:blipFill>
        <p:spPr>
          <a:xfrm>
            <a:off x="838200" y="3806679"/>
            <a:ext cx="10515600" cy="2681989"/>
          </a:xfrm>
          <a:prstGeom prst="rect">
            <a:avLst/>
          </a:prstGeom>
        </p:spPr>
      </p:pic>
    </p:spTree>
    <p:extLst>
      <p:ext uri="{BB962C8B-B14F-4D97-AF65-F5344CB8AC3E}">
        <p14:creationId xmlns:p14="http://schemas.microsoft.com/office/powerpoint/2010/main" val="364599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1E9A-C87C-8A46-A63B-CC0B12BE767E}"/>
              </a:ext>
            </a:extLst>
          </p:cNvPr>
          <p:cNvSpPr>
            <a:spLocks noGrp="1"/>
          </p:cNvSpPr>
          <p:nvPr>
            <p:ph type="title"/>
          </p:nvPr>
        </p:nvSpPr>
        <p:spPr/>
        <p:txBody>
          <a:bodyPr>
            <a:normAutofit/>
          </a:bodyPr>
          <a:lstStyle/>
          <a:p>
            <a:r>
              <a:rPr lang="en-US" dirty="0"/>
              <a:t>Pemberton’s sign (thoracic outlet obstruction)</a:t>
            </a:r>
          </a:p>
        </p:txBody>
      </p:sp>
      <p:pic>
        <p:nvPicPr>
          <p:cNvPr id="4" name="Thoracic outlet syndrome">
            <a:hlinkClick r:id="" action="ppaction://media"/>
            <a:extLst>
              <a:ext uri="{FF2B5EF4-FFF2-40B4-BE49-F238E27FC236}">
                <a16:creationId xmlns:a16="http://schemas.microsoft.com/office/drawing/2014/main" id="{97A93B53-7E07-1D40-A1CF-10D783B819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7100634" y="1471570"/>
            <a:ext cx="4455921" cy="4455922"/>
          </a:xfrm>
        </p:spPr>
      </p:pic>
      <p:pic>
        <p:nvPicPr>
          <p:cNvPr id="5" name="Pemberton's Sign">
            <a:hlinkClick r:id="" action="ppaction://media"/>
            <a:extLst>
              <a:ext uri="{FF2B5EF4-FFF2-40B4-BE49-F238E27FC236}">
                <a16:creationId xmlns:a16="http://schemas.microsoft.com/office/drawing/2014/main" id="{5B722D04-A3CD-C740-A42A-7E01252EF59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3520" y="1899306"/>
            <a:ext cx="6400800" cy="3600450"/>
          </a:xfrm>
          <a:prstGeom prst="rect">
            <a:avLst/>
          </a:prstGeom>
        </p:spPr>
      </p:pic>
      <p:sp>
        <p:nvSpPr>
          <p:cNvPr id="6" name="TextBox 5">
            <a:extLst>
              <a:ext uri="{FF2B5EF4-FFF2-40B4-BE49-F238E27FC236}">
                <a16:creationId xmlns:a16="http://schemas.microsoft.com/office/drawing/2014/main" id="{7B8DDECC-341A-EE4C-B9E4-99C8D9DCD240}"/>
              </a:ext>
            </a:extLst>
          </p:cNvPr>
          <p:cNvSpPr txBox="1"/>
          <p:nvPr/>
        </p:nvSpPr>
        <p:spPr>
          <a:xfrm>
            <a:off x="9118017" y="6492875"/>
            <a:ext cx="3073983" cy="369332"/>
          </a:xfrm>
          <a:prstGeom prst="rect">
            <a:avLst/>
          </a:prstGeom>
          <a:noFill/>
        </p:spPr>
        <p:txBody>
          <a:bodyPr wrap="none" rtlCol="0">
            <a:spAutoFit/>
          </a:bodyPr>
          <a:lstStyle/>
          <a:p>
            <a:r>
              <a:rPr lang="en-US" dirty="0">
                <a:hlinkClick r:id="rId8"/>
              </a:rPr>
              <a:t>@paulgamboad</a:t>
            </a:r>
            <a:r>
              <a:rPr lang="en-US" dirty="0"/>
              <a:t>, </a:t>
            </a:r>
            <a:r>
              <a:rPr lang="en-US" dirty="0">
                <a:hlinkClick r:id="rId9"/>
              </a:rPr>
              <a:t>@</a:t>
            </a:r>
            <a:r>
              <a:rPr lang="en-US" dirty="0" err="1">
                <a:hlinkClick r:id="rId9"/>
              </a:rPr>
              <a:t>grepmeded</a:t>
            </a:r>
            <a:endParaRPr lang="en-US" dirty="0"/>
          </a:p>
        </p:txBody>
      </p:sp>
    </p:spTree>
    <p:extLst>
      <p:ext uri="{BB962C8B-B14F-4D97-AF65-F5344CB8AC3E}">
        <p14:creationId xmlns:p14="http://schemas.microsoft.com/office/powerpoint/2010/main" val="212712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5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1E9A-C87C-8A46-A63B-CC0B12BE767E}"/>
              </a:ext>
            </a:extLst>
          </p:cNvPr>
          <p:cNvSpPr>
            <a:spLocks noGrp="1"/>
          </p:cNvSpPr>
          <p:nvPr>
            <p:ph type="title"/>
          </p:nvPr>
        </p:nvSpPr>
        <p:spPr/>
        <p:txBody>
          <a:bodyPr/>
          <a:lstStyle/>
          <a:p>
            <a:r>
              <a:rPr lang="en-US" dirty="0"/>
              <a:t>SVC syndrome</a:t>
            </a:r>
          </a:p>
        </p:txBody>
      </p:sp>
      <p:pic>
        <p:nvPicPr>
          <p:cNvPr id="4" name="Content Placeholder 3">
            <a:extLst>
              <a:ext uri="{FF2B5EF4-FFF2-40B4-BE49-F238E27FC236}">
                <a16:creationId xmlns:a16="http://schemas.microsoft.com/office/drawing/2014/main" id="{CF62BE07-CEBB-EE4A-8A6D-F9366ABB4021}"/>
              </a:ext>
            </a:extLst>
          </p:cNvPr>
          <p:cNvPicPr>
            <a:picLocks noGrp="1" noChangeAspect="1"/>
          </p:cNvPicPr>
          <p:nvPr>
            <p:ph idx="1"/>
          </p:nvPr>
        </p:nvPicPr>
        <p:blipFill>
          <a:blip r:embed="rId3"/>
          <a:stretch>
            <a:fillRect/>
          </a:stretch>
        </p:blipFill>
        <p:spPr>
          <a:xfrm>
            <a:off x="0" y="1317625"/>
            <a:ext cx="6586926" cy="5544107"/>
          </a:xfrm>
          <a:prstGeom prst="rect">
            <a:avLst/>
          </a:prstGeom>
        </p:spPr>
      </p:pic>
      <p:sp>
        <p:nvSpPr>
          <p:cNvPr id="5" name="TextBox 4">
            <a:extLst>
              <a:ext uri="{FF2B5EF4-FFF2-40B4-BE49-F238E27FC236}">
                <a16:creationId xmlns:a16="http://schemas.microsoft.com/office/drawing/2014/main" id="{D9C13AE4-88B3-714C-BF8B-37B73B5412CC}"/>
              </a:ext>
            </a:extLst>
          </p:cNvPr>
          <p:cNvSpPr txBox="1"/>
          <p:nvPr/>
        </p:nvSpPr>
        <p:spPr>
          <a:xfrm>
            <a:off x="8677216" y="6211669"/>
            <a:ext cx="3371436" cy="646331"/>
          </a:xfrm>
          <a:prstGeom prst="rect">
            <a:avLst/>
          </a:prstGeom>
          <a:noFill/>
        </p:spPr>
        <p:txBody>
          <a:bodyPr wrap="none" rtlCol="0">
            <a:spAutoFit/>
          </a:bodyPr>
          <a:lstStyle/>
          <a:p>
            <a:r>
              <a:rPr lang="en-US" dirty="0">
                <a:hlinkClick r:id="rId4"/>
              </a:rPr>
              <a:t>NEJM 2007; 356:1862-1869</a:t>
            </a:r>
            <a:r>
              <a:rPr lang="en-US" dirty="0"/>
              <a:t>, </a:t>
            </a:r>
          </a:p>
          <a:p>
            <a:r>
              <a:rPr lang="en-US" dirty="0">
                <a:hlinkClick r:id="rId5"/>
              </a:rPr>
              <a:t>JACC 2021 Nov, 3 (15) 1690–1693</a:t>
            </a:r>
            <a:endParaRPr lang="en-US" dirty="0"/>
          </a:p>
        </p:txBody>
      </p:sp>
      <p:pic>
        <p:nvPicPr>
          <p:cNvPr id="7" name="Picture 6">
            <a:extLst>
              <a:ext uri="{FF2B5EF4-FFF2-40B4-BE49-F238E27FC236}">
                <a16:creationId xmlns:a16="http://schemas.microsoft.com/office/drawing/2014/main" id="{1E231919-9A40-A14A-ABD5-8BE12FA4CCCE}"/>
              </a:ext>
            </a:extLst>
          </p:cNvPr>
          <p:cNvPicPr>
            <a:picLocks noChangeAspect="1"/>
          </p:cNvPicPr>
          <p:nvPr/>
        </p:nvPicPr>
        <p:blipFill>
          <a:blip r:embed="rId6"/>
          <a:stretch>
            <a:fillRect/>
          </a:stretch>
        </p:blipFill>
        <p:spPr>
          <a:xfrm>
            <a:off x="6486750" y="2084196"/>
            <a:ext cx="5522370" cy="3779276"/>
          </a:xfrm>
          <a:prstGeom prst="rect">
            <a:avLst/>
          </a:prstGeom>
        </p:spPr>
      </p:pic>
      <p:sp>
        <p:nvSpPr>
          <p:cNvPr id="8" name="TextBox 7">
            <a:extLst>
              <a:ext uri="{FF2B5EF4-FFF2-40B4-BE49-F238E27FC236}">
                <a16:creationId xmlns:a16="http://schemas.microsoft.com/office/drawing/2014/main" id="{77798F5E-9B2C-DF41-8AB5-DDEDA8823F98}"/>
              </a:ext>
            </a:extLst>
          </p:cNvPr>
          <p:cNvSpPr txBox="1"/>
          <p:nvPr/>
        </p:nvSpPr>
        <p:spPr>
          <a:xfrm>
            <a:off x="10459114" y="2238140"/>
            <a:ext cx="1345625" cy="307777"/>
          </a:xfrm>
          <a:prstGeom prst="rect">
            <a:avLst/>
          </a:prstGeom>
          <a:noFill/>
        </p:spPr>
        <p:txBody>
          <a:bodyPr wrap="none" rtlCol="0">
            <a:spAutoFit/>
          </a:bodyPr>
          <a:lstStyle/>
          <a:p>
            <a:r>
              <a:rPr lang="en-US" sz="1400" dirty="0">
                <a:solidFill>
                  <a:srgbClr val="FF0000"/>
                </a:solidFill>
              </a:rPr>
              <a:t>Cerebral edema</a:t>
            </a:r>
          </a:p>
        </p:txBody>
      </p:sp>
      <p:sp>
        <p:nvSpPr>
          <p:cNvPr id="9" name="TextBox 8">
            <a:extLst>
              <a:ext uri="{FF2B5EF4-FFF2-40B4-BE49-F238E27FC236}">
                <a16:creationId xmlns:a16="http://schemas.microsoft.com/office/drawing/2014/main" id="{86B89CDF-4C61-1E44-AA09-FD89E7B843FD}"/>
              </a:ext>
            </a:extLst>
          </p:cNvPr>
          <p:cNvSpPr txBox="1"/>
          <p:nvPr/>
        </p:nvSpPr>
        <p:spPr>
          <a:xfrm>
            <a:off x="10817352" y="3388567"/>
            <a:ext cx="1431226" cy="307777"/>
          </a:xfrm>
          <a:prstGeom prst="rect">
            <a:avLst/>
          </a:prstGeom>
          <a:noFill/>
        </p:spPr>
        <p:txBody>
          <a:bodyPr wrap="none" rtlCol="0">
            <a:spAutoFit/>
          </a:bodyPr>
          <a:lstStyle/>
          <a:p>
            <a:r>
              <a:rPr lang="en-US" sz="1400" dirty="0">
                <a:solidFill>
                  <a:srgbClr val="FF0000"/>
                </a:solidFill>
              </a:rPr>
              <a:t>Laryngeal edema</a:t>
            </a:r>
          </a:p>
        </p:txBody>
      </p:sp>
      <p:sp>
        <p:nvSpPr>
          <p:cNvPr id="10" name="TextBox 9">
            <a:extLst>
              <a:ext uri="{FF2B5EF4-FFF2-40B4-BE49-F238E27FC236}">
                <a16:creationId xmlns:a16="http://schemas.microsoft.com/office/drawing/2014/main" id="{4C79C54F-32A6-B540-A8EC-47E679A5F290}"/>
              </a:ext>
            </a:extLst>
          </p:cNvPr>
          <p:cNvSpPr txBox="1"/>
          <p:nvPr/>
        </p:nvSpPr>
        <p:spPr>
          <a:xfrm>
            <a:off x="10021879" y="1804235"/>
            <a:ext cx="1782860" cy="307777"/>
          </a:xfrm>
          <a:prstGeom prst="rect">
            <a:avLst/>
          </a:prstGeom>
          <a:noFill/>
        </p:spPr>
        <p:txBody>
          <a:bodyPr wrap="none" rtlCol="0">
            <a:spAutoFit/>
          </a:bodyPr>
          <a:lstStyle/>
          <a:p>
            <a:r>
              <a:rPr lang="en-US" sz="1400" u="sng" dirty="0">
                <a:solidFill>
                  <a:srgbClr val="FF0000"/>
                </a:solidFill>
              </a:rPr>
              <a:t>Feared complications</a:t>
            </a:r>
            <a:r>
              <a:rPr lang="en-US" sz="1400" dirty="0">
                <a:solidFill>
                  <a:srgbClr val="FF0000"/>
                </a:solidFill>
              </a:rPr>
              <a:t>:</a:t>
            </a:r>
          </a:p>
        </p:txBody>
      </p:sp>
    </p:spTree>
    <p:extLst>
      <p:ext uri="{BB962C8B-B14F-4D97-AF65-F5344CB8AC3E}">
        <p14:creationId xmlns:p14="http://schemas.microsoft.com/office/powerpoint/2010/main" val="323192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4F0A-09F4-3343-B94E-1E868BC4F823}"/>
              </a:ext>
            </a:extLst>
          </p:cNvPr>
          <p:cNvSpPr>
            <a:spLocks noGrp="1"/>
          </p:cNvSpPr>
          <p:nvPr>
            <p:ph type="title"/>
          </p:nvPr>
        </p:nvSpPr>
        <p:spPr/>
        <p:txBody>
          <a:bodyPr/>
          <a:lstStyle/>
          <a:p>
            <a:r>
              <a:rPr lang="en-US" dirty="0"/>
              <a:t>SVC stenting</a:t>
            </a:r>
          </a:p>
        </p:txBody>
      </p:sp>
      <p:pic>
        <p:nvPicPr>
          <p:cNvPr id="4" name="Shape 286" descr="Screen Shot 2016-11-04 at 12.11.54 PM.png">
            <a:extLst>
              <a:ext uri="{FF2B5EF4-FFF2-40B4-BE49-F238E27FC236}">
                <a16:creationId xmlns:a16="http://schemas.microsoft.com/office/drawing/2014/main" id="{DF165F4B-99E0-F54C-BD91-BF17245E9CD3}"/>
              </a:ext>
            </a:extLst>
          </p:cNvPr>
          <p:cNvPicPr preferRelativeResize="0">
            <a:picLocks noChangeAspect="1"/>
          </p:cNvPicPr>
          <p:nvPr/>
        </p:nvPicPr>
        <p:blipFill>
          <a:blip r:embed="rId2">
            <a:alphaModFix/>
          </a:blip>
          <a:stretch>
            <a:fillRect/>
          </a:stretch>
        </p:blipFill>
        <p:spPr>
          <a:xfrm>
            <a:off x="838200" y="1434044"/>
            <a:ext cx="10242333" cy="5201071"/>
          </a:xfrm>
          <a:prstGeom prst="rect">
            <a:avLst/>
          </a:prstGeom>
          <a:noFill/>
          <a:ln>
            <a:noFill/>
          </a:ln>
        </p:spPr>
      </p:pic>
    </p:spTree>
    <p:extLst>
      <p:ext uri="{BB962C8B-B14F-4D97-AF65-F5344CB8AC3E}">
        <p14:creationId xmlns:p14="http://schemas.microsoft.com/office/powerpoint/2010/main" val="4033069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1778</Words>
  <Application>Microsoft Macintosh PowerPoint</Application>
  <PresentationFormat>Widescreen</PresentationFormat>
  <Paragraphs>199</Paragraphs>
  <Slides>24</Slides>
  <Notes>9</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Acute Leukemia: Blast morphology</vt:lpstr>
      <vt:lpstr>Case</vt:lpstr>
      <vt:lpstr>Case</vt:lpstr>
      <vt:lpstr>Anterior mediastinal mass dDx</vt:lpstr>
      <vt:lpstr>Cardiac tamponade, SVC syndrome, Malignant airway obstruction</vt:lpstr>
      <vt:lpstr>SVC syndrome: treatment</vt:lpstr>
      <vt:lpstr>Pemberton’s sign (thoracic outlet obstruction)</vt:lpstr>
      <vt:lpstr>SVC syndrome</vt:lpstr>
      <vt:lpstr>SVC stenting</vt:lpstr>
      <vt:lpstr>Case:</vt:lpstr>
      <vt:lpstr>Cord compression</vt:lpstr>
      <vt:lpstr>Cord compression</vt:lpstr>
      <vt:lpstr>CRS/ICANS</vt:lpstr>
      <vt:lpstr>Cytokine release syndrome (CRS)</vt:lpstr>
      <vt:lpstr>Immune effector cell-associated neurotoxicity syndrome (ICANS)</vt:lpstr>
      <vt:lpstr>CRS: ASTCT grading</vt:lpstr>
      <vt:lpstr>ICANS: ASTCT grading</vt:lpstr>
      <vt:lpstr>Anticoagulant reversal</vt:lpstr>
      <vt:lpstr>Prothrombin complex concentrates</vt:lpstr>
      <vt:lpstr>DOAC reversal MOA</vt:lpstr>
      <vt:lpstr>Anticoagulant rever$al </vt:lpstr>
      <vt:lpstr>Apheresis terminology</vt:lpstr>
      <vt:lpstr>Phase 1 trial patients – call the attending</vt:lpstr>
      <vt:lpstr>Urgencies and emergencies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Miheer Pujara</dc:creator>
  <cp:lastModifiedBy>Miheer Pujara</cp:lastModifiedBy>
  <cp:revision>13</cp:revision>
  <dcterms:created xsi:type="dcterms:W3CDTF">2022-07-01T18:00:28Z</dcterms:created>
  <dcterms:modified xsi:type="dcterms:W3CDTF">2022-07-01T18:30:04Z</dcterms:modified>
</cp:coreProperties>
</file>